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Override2.xml" ContentType="application/vnd.openxmlformats-officedocument.themeOverride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tags/tag48.xml" ContentType="application/vnd.openxmlformats-officedocument.presentationml.tags+xml"/>
  <Override PartName="/ppt/notesSlides/notesSlide2.xml" ContentType="application/vnd.openxmlformats-officedocument.presentationml.notesSlide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notesSlides/notesSlide6.xml" ContentType="application/vnd.openxmlformats-officedocument.presentationml.notesSlide+xml"/>
  <Override PartName="/ppt/tags/tag53.xml" ContentType="application/vnd.openxmlformats-officedocument.presentationml.tags+xml"/>
  <Override PartName="/ppt/notesSlides/notesSlide7.xml" ContentType="application/vnd.openxmlformats-officedocument.presentationml.notesSlide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notesSlides/notesSlide10.xml" ContentType="application/vnd.openxmlformats-officedocument.presentationml.notesSlide+xml"/>
  <Override PartName="/ppt/tags/tag57.xml" ContentType="application/vnd.openxmlformats-officedocument.presentationml.tags+xml"/>
  <Override PartName="/ppt/notesSlides/notesSlide11.xml" ContentType="application/vnd.openxmlformats-officedocument.presentationml.notesSlide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tags/tag60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notesSlides/notesSlide15.xml" ContentType="application/vnd.openxmlformats-officedocument.presentationml.notesSlide+xml"/>
  <Override PartName="/ppt/tags/tag62.xml" ContentType="application/vnd.openxmlformats-officedocument.presentationml.tags+xml"/>
  <Override PartName="/ppt/notesSlides/notesSlide1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7.xml" ContentType="application/vnd.openxmlformats-officedocument.presentationml.notesSlide+xml"/>
  <Override PartName="/ppt/tags/tag65.xml" ContentType="application/vnd.openxmlformats-officedocument.presentationml.tags+xml"/>
  <Override PartName="/ppt/notesSlides/notesSlide18.xml" ContentType="application/vnd.openxmlformats-officedocument.presentationml.notesSlide+xml"/>
  <Override PartName="/ppt/tags/tag66.xml" ContentType="application/vnd.openxmlformats-officedocument.presentationml.tags+xml"/>
  <Override PartName="/ppt/notesSlides/notesSlide19.xml" ContentType="application/vnd.openxmlformats-officedocument.presentationml.notesSlide+xml"/>
  <Override PartName="/ppt/tags/tag67.xml" ContentType="application/vnd.openxmlformats-officedocument.presentationml.tags+xml"/>
  <Override PartName="/ppt/notesSlides/notesSlide20.xml" ContentType="application/vnd.openxmlformats-officedocument.presentationml.notesSlide+xml"/>
  <Override PartName="/ppt/tags/tag68.xml" ContentType="application/vnd.openxmlformats-officedocument.presentationml.tags+xml"/>
  <Override PartName="/ppt/notesSlides/notesSlide21.xml" ContentType="application/vnd.openxmlformats-officedocument.presentationml.notesSlide+xml"/>
  <Override PartName="/ppt/tags/tag69.xml" ContentType="application/vnd.openxmlformats-officedocument.presentationml.tags+xml"/>
  <Override PartName="/ppt/notesSlides/notesSlide22.xml" ContentType="application/vnd.openxmlformats-officedocument.presentationml.notesSlide+xml"/>
  <Override PartName="/ppt/tags/tag70.xml" ContentType="application/vnd.openxmlformats-officedocument.presentationml.tags+xml"/>
  <Override PartName="/ppt/notesSlides/notesSlide23.xml" ContentType="application/vnd.openxmlformats-officedocument.presentationml.notesSlide+xml"/>
  <Override PartName="/ppt/tags/tag71.xml" ContentType="application/vnd.openxmlformats-officedocument.presentationml.tags+xml"/>
  <Override PartName="/ppt/notesSlides/notesSlide24.xml" ContentType="application/vnd.openxmlformats-officedocument.presentationml.notesSlide+xml"/>
  <Override PartName="/ppt/tags/tag72.xml" ContentType="application/vnd.openxmlformats-officedocument.presentationml.tags+xml"/>
  <Override PartName="/ppt/notesSlides/notesSlide25.xml" ContentType="application/vnd.openxmlformats-officedocument.presentationml.notesSlide+xml"/>
  <Override PartName="/ppt/tags/tag73.xml" ContentType="application/vnd.openxmlformats-officedocument.presentationml.tags+xml"/>
  <Override PartName="/ppt/notesSlides/notesSlide26.xml" ContentType="application/vnd.openxmlformats-officedocument.presentationml.notesSlide+xml"/>
  <Override PartName="/ppt/tags/tag74.xml" ContentType="application/vnd.openxmlformats-officedocument.presentationml.tags+xml"/>
  <Override PartName="/ppt/notesSlides/notesSlide27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8.xml" ContentType="application/vnd.openxmlformats-officedocument.presentationml.notesSlide+xml"/>
  <Override PartName="/ppt/tags/tag81.xml" ContentType="application/vnd.openxmlformats-officedocument.presentationml.tags+xml"/>
  <Override PartName="/ppt/notesSlides/notesSlide29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0.xml" ContentType="application/vnd.openxmlformats-officedocument.presentationml.notesSlide+xml"/>
  <Override PartName="/ppt/tags/tag85.xml" ContentType="application/vnd.openxmlformats-officedocument.presentationml.tags+xml"/>
  <Override PartName="/ppt/notesSlides/notesSlide31.xml" ContentType="application/vnd.openxmlformats-officedocument.presentationml.notesSlide+xml"/>
  <Override PartName="/ppt/tags/tag86.xml" ContentType="application/vnd.openxmlformats-officedocument.presentationml.tags+xml"/>
  <Override PartName="/ppt/notesSlides/notesSlide32.xml" ContentType="application/vnd.openxmlformats-officedocument.presentationml.notesSlide+xml"/>
  <Override PartName="/ppt/tags/tag87.xml" ContentType="application/vnd.openxmlformats-officedocument.presentationml.tags+xml"/>
  <Override PartName="/ppt/notesSlides/notesSlide33.xml" ContentType="application/vnd.openxmlformats-officedocument.presentationml.notesSlide+xml"/>
  <Override PartName="/ppt/tags/tag88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7.xml" ContentType="application/vnd.openxmlformats-officedocument.presentationml.notesSlide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2"/>
  </p:sldMasterIdLst>
  <p:notesMasterIdLst>
    <p:notesMasterId r:id="rId62"/>
  </p:notesMasterIdLst>
  <p:handoutMasterIdLst>
    <p:handoutMasterId r:id="rId63"/>
  </p:handoutMasterIdLst>
  <p:sldIdLst>
    <p:sldId id="256" r:id="rId3"/>
    <p:sldId id="319" r:id="rId4"/>
    <p:sldId id="377" r:id="rId5"/>
    <p:sldId id="395" r:id="rId6"/>
    <p:sldId id="279" r:id="rId7"/>
    <p:sldId id="294" r:id="rId8"/>
    <p:sldId id="303" r:id="rId9"/>
    <p:sldId id="382" r:id="rId10"/>
    <p:sldId id="396" r:id="rId11"/>
    <p:sldId id="392" r:id="rId12"/>
    <p:sldId id="333" r:id="rId13"/>
    <p:sldId id="384" r:id="rId14"/>
    <p:sldId id="385" r:id="rId15"/>
    <p:sldId id="315" r:id="rId16"/>
    <p:sldId id="309" r:id="rId17"/>
    <p:sldId id="386" r:id="rId18"/>
    <p:sldId id="387" r:id="rId19"/>
    <p:sldId id="388" r:id="rId20"/>
    <p:sldId id="391" r:id="rId21"/>
    <p:sldId id="390" r:id="rId22"/>
    <p:sldId id="394" r:id="rId23"/>
    <p:sldId id="318" r:id="rId24"/>
    <p:sldId id="311" r:id="rId25"/>
    <p:sldId id="312" r:id="rId26"/>
    <p:sldId id="292" r:id="rId27"/>
    <p:sldId id="300" r:id="rId28"/>
    <p:sldId id="270" r:id="rId29"/>
    <p:sldId id="281" r:id="rId30"/>
    <p:sldId id="335" r:id="rId31"/>
    <p:sldId id="314" r:id="rId32"/>
    <p:sldId id="321" r:id="rId33"/>
    <p:sldId id="322" r:id="rId34"/>
    <p:sldId id="397" r:id="rId35"/>
    <p:sldId id="398" r:id="rId36"/>
    <p:sldId id="337" r:id="rId37"/>
    <p:sldId id="332" r:id="rId38"/>
    <p:sldId id="399" r:id="rId39"/>
    <p:sldId id="275" r:id="rId40"/>
    <p:sldId id="306" r:id="rId41"/>
    <p:sldId id="378" r:id="rId42"/>
    <p:sldId id="379" r:id="rId43"/>
    <p:sldId id="272" r:id="rId44"/>
    <p:sldId id="310" r:id="rId45"/>
    <p:sldId id="326" r:id="rId46"/>
    <p:sldId id="328" r:id="rId47"/>
    <p:sldId id="329" r:id="rId48"/>
    <p:sldId id="368" r:id="rId49"/>
    <p:sldId id="369" r:id="rId50"/>
    <p:sldId id="372" r:id="rId51"/>
    <p:sldId id="371" r:id="rId52"/>
    <p:sldId id="373" r:id="rId53"/>
    <p:sldId id="374" r:id="rId54"/>
    <p:sldId id="375" r:id="rId55"/>
    <p:sldId id="320" r:id="rId56"/>
    <p:sldId id="376" r:id="rId57"/>
    <p:sldId id="317" r:id="rId58"/>
    <p:sldId id="330" r:id="rId59"/>
    <p:sldId id="276" r:id="rId60"/>
    <p:sldId id="286" r:id="rId61"/>
  </p:sldIdLst>
  <p:sldSz cx="12192000" cy="6858000"/>
  <p:notesSz cx="6858000" cy="9144000"/>
  <p:custDataLst>
    <p:tags r:id="rId64"/>
  </p:custDataLst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37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8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132" algn="l" defTabSz="914378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8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8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4641"/>
  </p:normalViewPr>
  <p:slideViewPr>
    <p:cSldViewPr>
      <p:cViewPr varScale="1">
        <p:scale>
          <a:sx n="215" d="100"/>
          <a:sy n="215" d="100"/>
        </p:scale>
        <p:origin x="1672" y="184"/>
      </p:cViewPr>
      <p:guideLst>
        <p:guide orient="horz" pos="2160"/>
        <p:guide pos="2880"/>
        <p:guide orient="horz" pos="1620"/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7D5FF-EE87-4229-B1AE-375DBE2AE9F0}" type="datetimeFigureOut">
              <a:rPr lang="de-CH" smtClean="0"/>
              <a:t>27.08.24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807D-819B-405C-BF96-23D56CBFB113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0250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F3311-1FBF-4D02-A896-D4441CD96AAD}" type="datetimeFigureOut">
              <a:rPr lang="de-CH" smtClean="0"/>
              <a:t>27.08.24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76DD9-88CD-490B-9208-C48FEFCB2A5E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099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Zonenplan ein Kernelement der BZO</a:t>
            </a:r>
          </a:p>
          <a:p>
            <a:r>
              <a:rPr lang="de-DE" dirty="0"/>
              <a:t>Zonenstruktur bleibt unverändert – verschiedenen Ein- und Umzonung wurden diskutiert.</a:t>
            </a:r>
          </a:p>
          <a:p>
            <a:r>
              <a:rPr lang="de-DE" dirty="0"/>
              <a:t>Verworfen mit den folgenden zwei Ausnahmen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099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0296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3709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6902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169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0314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3936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8873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1107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002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Angemessene Begrünung von </a:t>
            </a:r>
            <a:r>
              <a:rPr lang="de-DE" dirty="0" err="1"/>
              <a:t>Falchdächern</a:t>
            </a:r>
            <a:r>
              <a:rPr lang="de-DE" dirty="0"/>
              <a:t> hat schon bestanden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83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Redaktionelle Nachführungen; unbestritten und genehmigungsfähig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003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9308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5593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452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7291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0254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5913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Geruch und Lärm sind nicht in BZO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02635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680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8969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Vorgaben des PBG – Pflicht zur Anpassung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34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Umzonung </a:t>
            </a:r>
            <a:r>
              <a:rPr lang="de-DE" dirty="0" err="1"/>
              <a:t>Tubmelenstrasse</a:t>
            </a:r>
            <a:r>
              <a:rPr lang="de-DE" dirty="0"/>
              <a:t> Nord von IG in Z6.5</a:t>
            </a:r>
          </a:p>
          <a:p>
            <a:r>
              <a:rPr lang="de-DE" dirty="0"/>
              <a:t>Details im Anschluss durch H+S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18211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Einzonungsabsicht</a:t>
            </a:r>
            <a:r>
              <a:rPr lang="de-DE" dirty="0"/>
              <a:t> zu </a:t>
            </a:r>
            <a:r>
              <a:rPr lang="de-DE" dirty="0" err="1"/>
              <a:t>rChlausenweid</a:t>
            </a:r>
            <a:endParaRPr lang="de-DE" dirty="0"/>
          </a:p>
          <a:p>
            <a:r>
              <a:rPr lang="de-DE" dirty="0"/>
              <a:t>Da nicht Siedlungsgebiet keine </a:t>
            </a:r>
            <a:r>
              <a:rPr lang="de-DE" dirty="0" err="1"/>
              <a:t>Einzonung</a:t>
            </a:r>
            <a:r>
              <a:rPr lang="de-DE" dirty="0"/>
              <a:t> in der laufenden Revision möglich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8265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3579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5041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6659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6390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1455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3673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376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Umzonung </a:t>
            </a:r>
            <a:r>
              <a:rPr lang="de-DE" dirty="0" err="1"/>
              <a:t>Tubmelenstrasse</a:t>
            </a:r>
            <a:r>
              <a:rPr lang="de-DE" dirty="0"/>
              <a:t> Nord von IG in Z6.5</a:t>
            </a:r>
          </a:p>
          <a:p>
            <a:r>
              <a:rPr lang="de-DE" dirty="0"/>
              <a:t>Einordnung und Eingliederung ins Gefüge; Höhe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542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Umzonung </a:t>
            </a:r>
            <a:r>
              <a:rPr lang="de-DE" dirty="0" err="1"/>
              <a:t>Tubmelenstrasse</a:t>
            </a:r>
            <a:r>
              <a:rPr lang="de-DE" dirty="0"/>
              <a:t> Nord von IG in Z6.5</a:t>
            </a:r>
          </a:p>
          <a:p>
            <a:r>
              <a:rPr lang="de-DE" dirty="0"/>
              <a:t>Details im Anschluss durch H+S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2710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461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999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422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76DD9-88CD-490B-9208-C48FEFCB2A5E}" type="slidenum">
              <a:rPr lang="de-CH" smtClean="0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89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1409"/>
            <a:ext cx="2540000" cy="45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997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226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413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r>
              <a:rPr lang="de-DE"/>
              <a:t>Klicken Sie auf das Symbol, um die SmartArt-Grafik hinzuzufügen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4826000" y="6224379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1351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4CFD-E9B5-4091-A038-6D5EDA89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Titelmasterformat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7966-A00C-4F3F-8394-C4CDA799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654D0-1FB0-4118-A4E4-12C8600E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C2C4-92FD-4BA7-80AD-DD42338BC87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A7236B-75C1-4B5D-824A-E195C9F74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7199"/>
            <a:ext cx="11088686" cy="46815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err="1"/>
              <a:t>Bild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auf Symbol </a:t>
            </a:r>
            <a:r>
              <a:rPr lang="en-GB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7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2908"/>
            <a:ext cx="2540000" cy="4572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808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2400" b="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752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lang="de-DE" sz="20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lang="de-DE" sz="17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lang="de-DE" sz="17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lang="de-DE" sz="17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lang="de-CH" sz="17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979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333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036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669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93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4826000" y="6221977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9672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../customXml/item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27412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Klicken Sie, um die Formate des Vorlagentextes zu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</a:p>
        </p:txBody>
      </p:sp>
      <p:pic>
        <p:nvPicPr>
          <p:cNvPr id="2" name="Grafik 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5"/>
            <a:ext cx="12184898" cy="68574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B846B-0BD2-4417-AB2D-0822646EBD4E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4826000" y="6221977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Century Gothic" panose="020B0502020202020204" pitchFamily="34" charset="0"/>
              </a:defRPr>
            </a:lvl1pPr>
          </a:lstStyle>
          <a:p>
            <a:fld id="{7D5615F9-FF83-43FC-8FF3-D35B6D287C06}" type="slidenum">
              <a:rPr lang="de-CH" smtClean="0"/>
              <a:t>‹Nr.›</a:t>
            </a:fld>
            <a:endParaRPr lang="de-CH" dirty="0"/>
          </a:p>
        </p:txBody>
      </p:sp>
    </p:spTree>
    <p:custDataLst>
      <p:custData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u="none">
          <a:solidFill>
            <a:schemeClr val="tx2"/>
          </a:solidFill>
          <a:effectLst/>
          <a:latin typeface="Century Gothic" panose="020B05020202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E4000B"/>
        </a:buClr>
        <a:buChar char="•"/>
        <a:defRPr sz="20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E4000B"/>
        </a:buClr>
        <a:buFont typeface="Arial" panose="020B0604020202020204" pitchFamily="34" charset="0"/>
        <a:buChar char="•"/>
        <a:defRPr sz="2000" b="0">
          <a:solidFill>
            <a:schemeClr val="tx2"/>
          </a:solidFill>
          <a:latin typeface="Century Gothic" panose="020B0502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E4000B"/>
        </a:buClr>
        <a:buFont typeface="Arial" panose="020B0604020202020204" pitchFamily="34" charset="0"/>
        <a:buChar char="•"/>
        <a:defRPr sz="1800">
          <a:solidFill>
            <a:schemeClr val="tx2"/>
          </a:solidFill>
          <a:latin typeface="Century Gothic" panose="020B0502020202020204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E4000B"/>
        </a:buClr>
        <a:buFont typeface="Arial" panose="020B0604020202020204" pitchFamily="34" charset="0"/>
        <a:buChar char="•"/>
        <a:defRPr sz="1800">
          <a:solidFill>
            <a:schemeClr val="tx2"/>
          </a:solidFill>
          <a:latin typeface="Century Gothic" panose="020B0502020202020204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E4000B"/>
        </a:buClr>
        <a:buFont typeface="Arial" panose="020B0604020202020204" pitchFamily="34" charset="0"/>
        <a:buChar char="•"/>
        <a:defRPr sz="1800">
          <a:solidFill>
            <a:schemeClr val="tx2"/>
          </a:solidFill>
          <a:latin typeface="Century Gothic" panose="020B0502020202020204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https://www.amstein-walthert.ch/fileadmin/user_upload/Bilder/Referenzen/Referenzblatt_102881_WohnueberbauunAmSee_PfaeffikonZH_00623_Pfaeffikon_Aussen_Vogel_v1_web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6" Type="http://schemas.openxmlformats.org/officeDocument/2006/relationships/image" Target="../media/image5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5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0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3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5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8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0.xml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1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8.xml"/><Relationship Id="rId4" Type="http://schemas.openxmlformats.org/officeDocument/2006/relationships/image" Target="file:////Users/rolanditen/Library/Group%20Containers/UBF8T346G9.ms/WebArchiveCopyPasteTempFiles/com.microsoft.Word/digital-transform.jpeg%3fwidth=685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Grafik 29" descr="Wohnüberbauung Am See, Pfäffikon ZH">
            <a:extLst>
              <a:ext uri="{FF2B5EF4-FFF2-40B4-BE49-F238E27FC236}">
                <a16:creationId xmlns:a16="http://schemas.microsoft.com/office/drawing/2014/main" id="{D2F0FA2A-6A61-9739-0988-119F77C9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10" y="1412775"/>
            <a:ext cx="10217779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9429564-7FEC-6C09-E8B0-1BB33CEA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217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C438B9-EE8E-0DD9-C472-77CAC2E76FEE}"/>
              </a:ext>
            </a:extLst>
          </p:cNvPr>
          <p:cNvSpPr txBox="1"/>
          <p:nvPr/>
        </p:nvSpPr>
        <p:spPr>
          <a:xfrm>
            <a:off x="399382" y="1916832"/>
            <a:ext cx="6264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Einführung der Grünflächenziffer in den Wohn-, Zentrums-, Gewerbe- und Industriezonen als quantitative Anforderung: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§ 257 Abs.1 PBG</a:t>
            </a:r>
            <a:endParaRPr lang="de-DE" baseline="30000" dirty="0"/>
          </a:p>
          <a:p>
            <a:r>
              <a:rPr lang="de-DE" dirty="0"/>
              <a:t>Die Grünflächenziffer ist das Verhältnis der anrechenbaren Grünfläche zur anrechenbaren Grundstücksfläche.</a:t>
            </a:r>
          </a:p>
          <a:p>
            <a:endParaRPr lang="de-DE" dirty="0"/>
          </a:p>
        </p:txBody>
      </p:sp>
      <p:pic>
        <p:nvPicPr>
          <p:cNvPr id="5" name="Grafik 4" descr="Ein Bild, das Entwurf, Diagramm, Design enthält.&#10;&#10;Automatisch generierte Beschreibung">
            <a:extLst>
              <a:ext uri="{FF2B5EF4-FFF2-40B4-BE49-F238E27FC236}">
                <a16:creationId xmlns:a16="http://schemas.microsoft.com/office/drawing/2014/main" id="{ECADD50D-CD81-37E3-B18F-9FC83E284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r="37990"/>
          <a:stretch/>
        </p:blipFill>
        <p:spPr>
          <a:xfrm>
            <a:off x="6816080" y="1412776"/>
            <a:ext cx="5040560" cy="3222797"/>
          </a:xfrm>
          <a:prstGeom prst="rect">
            <a:avLst/>
          </a:prstGeom>
        </p:spPr>
      </p:pic>
      <p:pic>
        <p:nvPicPr>
          <p:cNvPr id="6" name="Grafik 5" descr="Ein Bild, das Entwurf, Diagramm, Design enthält.&#10;&#10;Automatisch generierte Beschreibung">
            <a:extLst>
              <a:ext uri="{FF2B5EF4-FFF2-40B4-BE49-F238E27FC236}">
                <a16:creationId xmlns:a16="http://schemas.microsoft.com/office/drawing/2014/main" id="{50A6ACD9-D4FA-02F4-A2FD-34E3AFECC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0" t="54314" b="16589"/>
          <a:stretch/>
        </p:blipFill>
        <p:spPr>
          <a:xfrm>
            <a:off x="6816080" y="4821021"/>
            <a:ext cx="4320480" cy="12354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9FF33-BBB0-0FB7-75ED-4A3ED12C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7583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C438B9-EE8E-0DD9-C472-77CAC2E76FEE}"/>
              </a:ext>
            </a:extLst>
          </p:cNvPr>
          <p:cNvSpPr txBox="1"/>
          <p:nvPr/>
        </p:nvSpPr>
        <p:spPr>
          <a:xfrm>
            <a:off x="407368" y="2204864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Einführung der Grünflächenziffer in den Wohn-, Zentrums-, Gewerbe- und Industriezonen als quantitative Anforderung:</a:t>
            </a:r>
          </a:p>
          <a:p>
            <a:endParaRPr lang="de-DE" dirty="0"/>
          </a:p>
          <a:p>
            <a:r>
              <a:rPr lang="de-DE" dirty="0"/>
              <a:t>§ 257 PBG Abs. 2</a:t>
            </a:r>
          </a:p>
          <a:p>
            <a:r>
              <a:rPr lang="de-DE" dirty="0"/>
              <a:t>Als anrechenbare Grünflächen gelten natürliche und bepflanzte Bodenflächen eines Grundstücks, die nicht versiegelt sind und die nicht als Abstellfläche dienen.</a:t>
            </a:r>
          </a:p>
          <a:p>
            <a:endParaRPr lang="de-DE" dirty="0"/>
          </a:p>
        </p:txBody>
      </p:sp>
      <p:pic>
        <p:nvPicPr>
          <p:cNvPr id="3" name="Picture 2" descr="Mehr Biodiversität für privates und öffentliches Grün - Die Gestaltung ökologisch  wertvoller Flächen im grünen Freiraum / Tausende Gärten – Tausende Arten">
            <a:extLst>
              <a:ext uri="{FF2B5EF4-FFF2-40B4-BE49-F238E27FC236}">
                <a16:creationId xmlns:a16="http://schemas.microsoft.com/office/drawing/2014/main" id="{EF22B6BA-ADA2-6237-0499-5297A91F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21" y="1478830"/>
            <a:ext cx="4334015" cy="190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odiversität im Siedlungsraum: Natur vor der Haustür | Umweltberatung  Luzern">
            <a:extLst>
              <a:ext uri="{FF2B5EF4-FFF2-40B4-BE49-F238E27FC236}">
                <a16:creationId xmlns:a16="http://schemas.microsoft.com/office/drawing/2014/main" id="{52BDFF1C-45BA-6B45-AC35-D504486F5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7"/>
          <a:stretch/>
        </p:blipFill>
        <p:spPr bwMode="auto">
          <a:xfrm>
            <a:off x="7132671" y="3428999"/>
            <a:ext cx="4334015" cy="27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446AF54-D1C9-167A-ECBB-CAC18A22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0901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C438B9-EE8E-0DD9-C472-77CAC2E76FEE}"/>
              </a:ext>
            </a:extLst>
          </p:cNvPr>
          <p:cNvSpPr txBox="1"/>
          <p:nvPr/>
        </p:nvSpPr>
        <p:spPr>
          <a:xfrm>
            <a:off x="468525" y="1502165"/>
            <a:ext cx="1106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Als Grünfläche </a:t>
            </a:r>
            <a:r>
              <a:rPr lang="de-DE" u="sng" dirty="0"/>
              <a:t>anrechenbar</a:t>
            </a:r>
            <a:r>
              <a:rPr lang="de-DE" dirty="0"/>
              <a:t> sind folgende Beispiele:</a:t>
            </a:r>
          </a:p>
          <a:p>
            <a:pPr algn="ctr"/>
            <a:endParaRPr lang="de-DE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446AF54-D1C9-167A-ECBB-CAC18A22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12</a:t>
            </a:fld>
            <a:endParaRPr lang="de-CH" dirty="0"/>
          </a:p>
        </p:txBody>
      </p:sp>
      <p:pic>
        <p:nvPicPr>
          <p:cNvPr id="6" name="Bild 3" descr="Gartentisch CENTURY">
            <a:extLst>
              <a:ext uri="{FF2B5EF4-FFF2-40B4-BE49-F238E27FC236}">
                <a16:creationId xmlns:a16="http://schemas.microsoft.com/office/drawing/2014/main" id="{C73362FD-FAA0-5940-E9D2-566FCCA35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 b="8960"/>
          <a:stretch/>
        </p:blipFill>
        <p:spPr bwMode="auto">
          <a:xfrm>
            <a:off x="9502214" y="2153991"/>
            <a:ext cx="2032898" cy="1814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Ein Bild, das draußen, Solarenergie, Haus, Solarpanel enthält.&#10;&#10;Automatisch generierte Beschreibung">
            <a:extLst>
              <a:ext uri="{FF2B5EF4-FFF2-40B4-BE49-F238E27FC236}">
                <a16:creationId xmlns:a16="http://schemas.microsoft.com/office/drawing/2014/main" id="{9B9300B4-C9F3-1F91-502E-3A69A07F6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352" y="4149080"/>
            <a:ext cx="2651760" cy="1882140"/>
          </a:xfrm>
          <a:prstGeom prst="rect">
            <a:avLst/>
          </a:prstGeom>
        </p:spPr>
      </p:pic>
      <p:pic>
        <p:nvPicPr>
          <p:cNvPr id="10" name="Bild 7" descr="Outdoor-Tischtennisplatte mit Kaufberatung günstig kaufen - Fitshop Schweiz">
            <a:extLst>
              <a:ext uri="{FF2B5EF4-FFF2-40B4-BE49-F238E27FC236}">
                <a16:creationId xmlns:a16="http://schemas.microsoft.com/office/drawing/2014/main" id="{A08596FC-29DB-D8C4-776D-A33DD57CD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3531" b="11706"/>
          <a:stretch/>
        </p:blipFill>
        <p:spPr bwMode="auto">
          <a:xfrm>
            <a:off x="4821228" y="2159541"/>
            <a:ext cx="2369107" cy="1822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9AED4B8-C307-62B9-6539-605B5748CB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55" b="7514"/>
          <a:stretch/>
        </p:blipFill>
        <p:spPr bwMode="auto">
          <a:xfrm>
            <a:off x="6435030" y="4149080"/>
            <a:ext cx="2315252" cy="1882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d 6" descr="Schaukeln mit Rutsche - Kostenlose Lieferung | Jungle Gym®">
            <a:extLst>
              <a:ext uri="{FF2B5EF4-FFF2-40B4-BE49-F238E27FC236}">
                <a16:creationId xmlns:a16="http://schemas.microsoft.com/office/drawing/2014/main" id="{9AEB32DC-F530-2330-DF45-B0CFAA8F1D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6" b="6688"/>
          <a:stretch/>
        </p:blipFill>
        <p:spPr bwMode="auto">
          <a:xfrm>
            <a:off x="3399633" y="4149080"/>
            <a:ext cx="2902327" cy="188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 descr="Ein Bild, das draußen, Pflanze, Fenster, Kompositmaterial enthält.&#10;&#10;Automatisch generierte Beschreibung">
            <a:extLst>
              <a:ext uri="{FF2B5EF4-FFF2-40B4-BE49-F238E27FC236}">
                <a16:creationId xmlns:a16="http://schemas.microsoft.com/office/drawing/2014/main" id="{EC21D44A-B201-08BA-3E40-EF60F5F655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r="23691"/>
          <a:stretch/>
        </p:blipFill>
        <p:spPr bwMode="auto">
          <a:xfrm rot="5400000">
            <a:off x="664605" y="1965697"/>
            <a:ext cx="1807203" cy="2199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Bild 3" descr="Mirador Pergola Alu/Metall &quot;Classic&quot; 3x3m">
            <a:extLst>
              <a:ext uri="{FF2B5EF4-FFF2-40B4-BE49-F238E27FC236}">
                <a16:creationId xmlns:a16="http://schemas.microsoft.com/office/drawing/2014/main" id="{49C80D8C-3BF5-5462-FA5E-F2EE5D663D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161777"/>
            <a:ext cx="1822239" cy="182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 2" descr="Gartenweg anlegen: Modern &amp; pflegeleicht gestalten">
            <a:extLst>
              <a:ext uri="{FF2B5EF4-FFF2-40B4-BE49-F238E27FC236}">
                <a16:creationId xmlns:a16="http://schemas.microsoft.com/office/drawing/2014/main" id="{821B79B1-8C5F-FD40-C620-7420CC19BE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1" y="4149080"/>
            <a:ext cx="2827319" cy="18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 8" descr="Ruderalflächen unserer Kundengärten">
            <a:extLst>
              <a:ext uri="{FF2B5EF4-FFF2-40B4-BE49-F238E27FC236}">
                <a16:creationId xmlns:a16="http://schemas.microsoft.com/office/drawing/2014/main" id="{5E8C97CF-2AFF-01A3-FDB0-C0F7D26AEE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/>
          <a:stretch/>
        </p:blipFill>
        <p:spPr bwMode="auto">
          <a:xfrm>
            <a:off x="7333684" y="2159540"/>
            <a:ext cx="2052541" cy="1822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96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446AF54-D1C9-167A-ECBB-CAC18A22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13</a:t>
            </a:fld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866FF8-D938-DF78-9282-4B58CB28D65C}"/>
              </a:ext>
            </a:extLst>
          </p:cNvPr>
          <p:cNvSpPr txBox="1"/>
          <p:nvPr/>
        </p:nvSpPr>
        <p:spPr>
          <a:xfrm>
            <a:off x="777315" y="1810846"/>
            <a:ext cx="3636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Als Grünfläche</a:t>
            </a:r>
            <a:br>
              <a:rPr lang="de-DE" dirty="0"/>
            </a:br>
            <a:r>
              <a:rPr lang="de-DE" u="sng" dirty="0"/>
              <a:t>nicht</a:t>
            </a:r>
            <a:r>
              <a:rPr lang="de-DE" dirty="0"/>
              <a:t> anrechenbar</a:t>
            </a:r>
            <a:br>
              <a:rPr lang="de-DE" dirty="0"/>
            </a:br>
            <a:r>
              <a:rPr lang="de-DE" dirty="0"/>
              <a:t>sind folgende Beispiele:</a:t>
            </a:r>
          </a:p>
          <a:p>
            <a:pPr algn="ctr"/>
            <a:endParaRPr lang="de-DE" dirty="0"/>
          </a:p>
        </p:txBody>
      </p:sp>
      <p:pic>
        <p:nvPicPr>
          <p:cNvPr id="8" name="Bild 7" descr="Frühbeet Coldframe">
            <a:extLst>
              <a:ext uri="{FF2B5EF4-FFF2-40B4-BE49-F238E27FC236}">
                <a16:creationId xmlns:a16="http://schemas.microsoft.com/office/drawing/2014/main" id="{DAE172E5-367E-389B-7CCF-91C986B44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7111"/>
          <a:stretch/>
        </p:blipFill>
        <p:spPr bwMode="auto">
          <a:xfrm>
            <a:off x="4359248" y="3633018"/>
            <a:ext cx="3228211" cy="2387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9BB98C-4446-9336-4092-6B7E2D296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91" y="1371591"/>
            <a:ext cx="3467909" cy="2163785"/>
          </a:xfrm>
          <a:prstGeom prst="rect">
            <a:avLst/>
          </a:prstGeom>
        </p:spPr>
      </p:pic>
      <p:pic>
        <p:nvPicPr>
          <p:cNvPr id="12" name="Bild 3" descr="QUADRO Rasengittersteine">
            <a:extLst>
              <a:ext uri="{FF2B5EF4-FFF2-40B4-BE49-F238E27FC236}">
                <a16:creationId xmlns:a16="http://schemas.microsoft.com/office/drawing/2014/main" id="{D0DB32E0-7230-AC06-22C1-9C51242F2D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6"/>
          <a:stretch/>
        </p:blipFill>
        <p:spPr bwMode="auto">
          <a:xfrm>
            <a:off x="1029145" y="3633018"/>
            <a:ext cx="3049265" cy="2387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 descr="Ein Bild, das Pflanze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399AFAAE-C1B4-1304-A115-4380D0E222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0"/>
          <a:stretch/>
        </p:blipFill>
        <p:spPr bwMode="auto">
          <a:xfrm rot="5400000">
            <a:off x="8349932" y="3092778"/>
            <a:ext cx="2387427" cy="3467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Bild 4" descr="Eternit Delta 45 rund">
            <a:extLst>
              <a:ext uri="{FF2B5EF4-FFF2-40B4-BE49-F238E27FC236}">
                <a16:creationId xmlns:a16="http://schemas.microsoft.com/office/drawing/2014/main" id="{A949861C-7284-E2C5-CB59-6D1C6959DA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9"/>
          <a:stretch/>
        </p:blipFill>
        <p:spPr bwMode="auto">
          <a:xfrm>
            <a:off x="5087888" y="1371591"/>
            <a:ext cx="2464399" cy="2163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546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839416" y="1412776"/>
            <a:ext cx="10945216" cy="464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Einführung von Grünflächenziffern nach Zonierungen</a:t>
            </a:r>
          </a:p>
          <a:p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Wohnzonen W1.25 / W1.45				</a:t>
            </a:r>
            <a:r>
              <a:rPr lang="de-DE" dirty="0">
                <a:solidFill>
                  <a:srgbClr val="FF0000"/>
                </a:solidFill>
              </a:rPr>
              <a:t>GFZ: 40 %</a:t>
            </a:r>
            <a:endParaRPr lang="de-DE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/>
              <a:t>Wohnzonen W1.7 / W 2.2 / W 2.7				</a:t>
            </a:r>
            <a:r>
              <a:rPr lang="de-DE" dirty="0">
                <a:solidFill>
                  <a:srgbClr val="FF0000"/>
                </a:solidFill>
              </a:rPr>
              <a:t>GFZ: 35 %</a:t>
            </a:r>
            <a:endParaRPr lang="de-DE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/>
              <a:t>Industrie- und Gewerbezone IG I		</a:t>
            </a:r>
            <a:r>
              <a:rPr lang="de-DE" sz="2000" i="1" dirty="0"/>
              <a:t>FFZ: 15%	</a:t>
            </a:r>
            <a:r>
              <a:rPr lang="de-DE" dirty="0">
                <a:solidFill>
                  <a:srgbClr val="FF0000"/>
                </a:solidFill>
              </a:rPr>
              <a:t>GFZ: 10 %</a:t>
            </a:r>
            <a:endParaRPr lang="de-DE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/>
              <a:t>Industrie- und Gewerbezone IG II		</a:t>
            </a:r>
            <a:r>
              <a:rPr lang="de-DE" sz="2000" i="1" dirty="0"/>
              <a:t>	</a:t>
            </a:r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GFZ: 10 %</a:t>
            </a:r>
          </a:p>
          <a:p>
            <a:pPr>
              <a:lnSpc>
                <a:spcPct val="150000"/>
              </a:lnSpc>
            </a:pPr>
            <a:r>
              <a:rPr lang="de-DE" dirty="0"/>
              <a:t>Zentrumszonen Z3.5 / Z4.0		</a:t>
            </a:r>
            <a:r>
              <a:rPr lang="de-DE" sz="2000" i="1" dirty="0"/>
              <a:t>FFZ: 20%</a:t>
            </a:r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GFZ: 10 %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Zentrumszone </a:t>
            </a:r>
            <a:r>
              <a:rPr lang="de-DE" dirty="0">
                <a:solidFill>
                  <a:srgbClr val="FF0000"/>
                </a:solidFill>
              </a:rPr>
              <a:t>Z6.5</a:t>
            </a:r>
            <a:r>
              <a:rPr lang="de-DE" dirty="0"/>
              <a:t>				</a:t>
            </a:r>
            <a:r>
              <a:rPr lang="de-DE" sz="2000" i="1" dirty="0"/>
              <a:t>	</a:t>
            </a:r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GFZ: 15 %</a:t>
            </a:r>
            <a:endParaRPr lang="de-DE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/>
              <a:t>Kernzonen und Zone für öffentliche Bauten		GFZ: --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489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C438B9-EE8E-0DD9-C472-77CAC2E76FEE}"/>
              </a:ext>
            </a:extLst>
          </p:cNvPr>
          <p:cNvSpPr txBox="1"/>
          <p:nvPr/>
        </p:nvSpPr>
        <p:spPr>
          <a:xfrm>
            <a:off x="335360" y="1752600"/>
            <a:ext cx="115932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Künftiger § 238 a PBG: </a:t>
            </a:r>
            <a:r>
              <a:rPr lang="de-DE" dirty="0" err="1">
                <a:latin typeface="Century Gothic" panose="020B0502020202020204" pitchFamily="34" charset="0"/>
              </a:rPr>
              <a:t>Klimaangepasse</a:t>
            </a:r>
            <a:r>
              <a:rPr lang="de-DE" dirty="0">
                <a:latin typeface="Century Gothic" panose="020B0502020202020204" pitchFamily="34" charset="0"/>
              </a:rPr>
              <a:t> Siedlungsentwicklung</a:t>
            </a:r>
          </a:p>
          <a:p>
            <a:endParaRPr lang="de-DE" dirty="0">
              <a:latin typeface="Century Gothic" panose="020B0502020202020204" pitchFamily="34" charset="0"/>
            </a:endParaRPr>
          </a:p>
          <a:p>
            <a:r>
              <a:rPr lang="de-CH" sz="1800" baseline="30000" dirty="0">
                <a:effectLst/>
                <a:latin typeface="Century Gothic" panose="020B0502020202020204" pitchFamily="34" charset="0"/>
              </a:rPr>
              <a:t>1 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Vorgärten und andere </a:t>
            </a:r>
            <a:r>
              <a:rPr lang="de-CH" sz="1800" dirty="0"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geeignete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Teile des Gebäudeumschwungs sind in </a:t>
            </a:r>
            <a:r>
              <a:rPr lang="de-CH" sz="1800" dirty="0"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angemessenem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Umfang</a:t>
            </a:r>
            <a:br>
              <a:rPr lang="de-CH" sz="1800" dirty="0">
                <a:effectLst/>
                <a:latin typeface="Century Gothic" panose="020B0502020202020204" pitchFamily="34" charset="0"/>
              </a:rPr>
            </a:br>
            <a:r>
              <a:rPr lang="de-CH" sz="1800" dirty="0">
                <a:effectLst/>
                <a:latin typeface="Century Gothic" panose="020B0502020202020204" pitchFamily="34" charset="0"/>
              </a:rPr>
              <a:t>  als </a:t>
            </a:r>
            <a:r>
              <a:rPr lang="de-CH" sz="1800" dirty="0"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qualitativ wertvolle 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Grünflächen zu erhalten oder herzurichten. </a:t>
            </a:r>
            <a:endParaRPr lang="de-CH" sz="18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CH" sz="18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Massgebend sind insbesondere: </a:t>
            </a:r>
            <a:endParaRPr lang="de-CH" sz="1800" dirty="0">
              <a:latin typeface="Century Gothic" panose="020B0502020202020204" pitchFamily="34" charset="0"/>
            </a:endParaRPr>
          </a:p>
          <a:p>
            <a:r>
              <a:rPr lang="de-CH" sz="1800" dirty="0">
                <a:effectLst/>
                <a:latin typeface="Century Gothic" panose="020B0502020202020204" pitchFamily="34" charset="0"/>
              </a:rPr>
              <a:t>  a. standortgerechte Begrünung, </a:t>
            </a:r>
          </a:p>
          <a:p>
            <a:r>
              <a:rPr lang="de-CH" sz="1800" dirty="0">
                <a:effectLst/>
                <a:latin typeface="Century Gothic" panose="020B0502020202020204" pitchFamily="34" charset="0"/>
              </a:rPr>
              <a:t>  b. Erhaltung bestehender Bäume und Sträucher oder </a:t>
            </a:r>
            <a:r>
              <a:rPr lang="de-CH" sz="1800" dirty="0"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angemessene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Ersatz- und Neupflanzungen, </a:t>
            </a:r>
          </a:p>
          <a:p>
            <a:r>
              <a:rPr lang="de-CH" sz="1800" dirty="0">
                <a:effectLst/>
                <a:latin typeface="Century Gothic" panose="020B0502020202020204" pitchFamily="34" charset="0"/>
              </a:rPr>
              <a:t>  c. ökologischer Ausgleich, </a:t>
            </a:r>
          </a:p>
          <a:p>
            <a:r>
              <a:rPr lang="de-CH" sz="1800" dirty="0">
                <a:effectLst/>
                <a:latin typeface="Century Gothic" panose="020B0502020202020204" pitchFamily="34" charset="0"/>
              </a:rPr>
              <a:t>  d. die Eignung für den Aufenthalt von Menschen.</a:t>
            </a:r>
          </a:p>
          <a:p>
            <a:pPr>
              <a:spcBef>
                <a:spcPts val="600"/>
              </a:spcBef>
            </a:pPr>
            <a:r>
              <a:rPr lang="de-CH" sz="1800" baseline="30000" dirty="0">
                <a:effectLst/>
                <a:latin typeface="Century Gothic" panose="020B0502020202020204" pitchFamily="34" charset="0"/>
              </a:rPr>
              <a:t>3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Die Versiegelung von nicht mit Gebäuden überstellten Grundstücksflächen ist </a:t>
            </a:r>
            <a:r>
              <a:rPr lang="de-CH" sz="1800" dirty="0"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möglichst gering</a:t>
            </a:r>
            <a:br>
              <a:rPr lang="de-CH" sz="1800" dirty="0">
                <a:effectLst/>
                <a:latin typeface="Century Gothic" panose="020B0502020202020204" pitchFamily="34" charset="0"/>
              </a:rPr>
            </a:br>
            <a:r>
              <a:rPr lang="de-CH" sz="1800" dirty="0">
                <a:effectLst/>
                <a:latin typeface="Century Gothic" panose="020B0502020202020204" pitchFamily="34" charset="0"/>
              </a:rPr>
              <a:t>   zu halten. </a:t>
            </a:r>
            <a:endParaRPr lang="de-CH" sz="18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CH" sz="1800" baseline="30000" dirty="0">
                <a:effectLst/>
                <a:latin typeface="Century Gothic" panose="020B0502020202020204" pitchFamily="34" charset="0"/>
              </a:rPr>
              <a:t>4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Die Bau- und Zonenordnung kann zonen- oder gebietsweise ergänzende Bestimmungen enthalten. </a:t>
            </a:r>
            <a:endParaRPr lang="de-CH" sz="18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CH" sz="1800" baseline="30000" dirty="0">
                <a:effectLst/>
                <a:latin typeface="Century Gothic" panose="020B0502020202020204" pitchFamily="34" charset="0"/>
              </a:rPr>
              <a:t>5</a:t>
            </a:r>
            <a:r>
              <a:rPr lang="de-CH" sz="1800" dirty="0">
                <a:effectLst/>
                <a:latin typeface="Century Gothic" panose="020B0502020202020204" pitchFamily="34" charset="0"/>
              </a:rPr>
              <a:t> Die Begrünung ist zu erhalten und bei Abgang zu ersetzen. </a:t>
            </a:r>
            <a:endParaRPr lang="de-CH" sz="18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9FF33-BBB0-0FB7-75ED-4A3ED12C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802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695400" y="1389885"/>
            <a:ext cx="62646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Grünflächenziffer 40 % in W1.25 / W1.45</a:t>
            </a:r>
          </a:p>
          <a:p>
            <a:r>
              <a:rPr lang="de-DE" sz="1600" dirty="0"/>
              <a:t>Grundstücksfläche 25x30m		</a:t>
            </a:r>
            <a:r>
              <a:rPr lang="de-DE" sz="1600" u="sng" dirty="0"/>
              <a:t>750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r>
              <a:rPr lang="de-DE" sz="1600" dirty="0"/>
              <a:t>Überbaubar			285 m</a:t>
            </a:r>
            <a:r>
              <a:rPr lang="de-DE" sz="1600" baseline="30000" dirty="0"/>
              <a:t>2</a:t>
            </a:r>
            <a:r>
              <a:rPr lang="de-DE" sz="1600" dirty="0"/>
              <a:t>	  38 %</a:t>
            </a:r>
          </a:p>
          <a:p>
            <a:r>
              <a:rPr lang="de-DE" sz="1600" dirty="0" err="1"/>
              <a:t>Unüberbaubar</a:t>
            </a:r>
            <a:r>
              <a:rPr lang="de-DE" sz="1600" dirty="0"/>
              <a:t>			</a:t>
            </a:r>
            <a:r>
              <a:rPr lang="de-DE" sz="1600" u="sng" dirty="0"/>
              <a:t>465 m</a:t>
            </a:r>
            <a:r>
              <a:rPr lang="de-DE" sz="1600" u="sng" baseline="30000" dirty="0"/>
              <a:t>2</a:t>
            </a:r>
            <a:r>
              <a:rPr lang="de-DE" sz="1600" u="sng" dirty="0"/>
              <a:t>	  62 %</a:t>
            </a:r>
          </a:p>
          <a:p>
            <a:br>
              <a:rPr lang="de-DE" sz="1600" dirty="0"/>
            </a:br>
            <a:r>
              <a:rPr lang="de-DE" sz="1600" dirty="0"/>
              <a:t>Beispiel:	überbaut			140 m</a:t>
            </a:r>
            <a:r>
              <a:rPr lang="de-DE" sz="1600" baseline="30000" dirty="0"/>
              <a:t>2</a:t>
            </a:r>
            <a:r>
              <a:rPr lang="de-DE" sz="1600" dirty="0"/>
              <a:t>	  19 %</a:t>
            </a:r>
          </a:p>
          <a:p>
            <a:r>
              <a:rPr lang="de-DE" sz="1600" dirty="0"/>
              <a:t>	Freiraum versiegelt		295 m</a:t>
            </a:r>
            <a:r>
              <a:rPr lang="de-DE" sz="1600" baseline="30000" dirty="0"/>
              <a:t>2</a:t>
            </a:r>
            <a:r>
              <a:rPr lang="de-DE" sz="1600" dirty="0"/>
              <a:t>	  39 %</a:t>
            </a:r>
          </a:p>
          <a:p>
            <a:r>
              <a:rPr lang="de-DE" sz="1600" dirty="0"/>
              <a:t>	Grünfläche		315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42 %</a:t>
            </a:r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r>
              <a:rPr lang="de-DE" sz="1600" dirty="0"/>
              <a:t>Grundstücksfläche 22x25m		</a:t>
            </a:r>
            <a:r>
              <a:rPr lang="de-DE" sz="1600" u="sng" dirty="0"/>
              <a:t>550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r>
              <a:rPr lang="de-DE" sz="1600" dirty="0"/>
              <a:t>Überbaubar			120 m</a:t>
            </a:r>
            <a:r>
              <a:rPr lang="de-DE" sz="1600" baseline="30000" dirty="0"/>
              <a:t>2</a:t>
            </a:r>
            <a:r>
              <a:rPr lang="de-DE" sz="1600" dirty="0"/>
              <a:t>	  22 %</a:t>
            </a:r>
          </a:p>
          <a:p>
            <a:r>
              <a:rPr lang="de-DE" sz="1600" dirty="0" err="1"/>
              <a:t>Unüberbaubar</a:t>
            </a:r>
            <a:r>
              <a:rPr lang="de-DE" sz="1600" dirty="0"/>
              <a:t>			</a:t>
            </a:r>
            <a:r>
              <a:rPr lang="de-DE" sz="1600" u="sng" dirty="0"/>
              <a:t>430 m</a:t>
            </a:r>
            <a:r>
              <a:rPr lang="de-DE" sz="1600" u="sng" baseline="30000" dirty="0"/>
              <a:t>2</a:t>
            </a:r>
            <a:r>
              <a:rPr lang="de-DE" sz="1600" u="sng" dirty="0"/>
              <a:t>	  78 %</a:t>
            </a:r>
          </a:p>
          <a:p>
            <a:br>
              <a:rPr lang="de-DE" sz="1600" dirty="0"/>
            </a:br>
            <a:r>
              <a:rPr lang="de-DE" sz="1600" dirty="0"/>
              <a:t>Beispiel:	überbaut			100 m</a:t>
            </a:r>
            <a:r>
              <a:rPr lang="de-DE" sz="1600" baseline="30000" dirty="0"/>
              <a:t>2</a:t>
            </a:r>
            <a:r>
              <a:rPr lang="de-DE" sz="1600" dirty="0"/>
              <a:t>	  18 %</a:t>
            </a:r>
          </a:p>
          <a:p>
            <a:r>
              <a:rPr lang="de-DE" sz="1600" dirty="0"/>
              <a:t>	Freiraum versiegelt		225 m</a:t>
            </a:r>
            <a:r>
              <a:rPr lang="de-DE" sz="1600" baseline="30000" dirty="0"/>
              <a:t>2</a:t>
            </a:r>
            <a:r>
              <a:rPr lang="de-DE" sz="1600" dirty="0"/>
              <a:t>	  41 %</a:t>
            </a:r>
          </a:p>
          <a:p>
            <a:r>
              <a:rPr lang="de-DE" sz="1600" dirty="0"/>
              <a:t>	Grünfläche		225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41 %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16</a:t>
            </a:fld>
            <a:endParaRPr lang="de-CH" dirty="0"/>
          </a:p>
        </p:txBody>
      </p:sp>
      <p:pic>
        <p:nvPicPr>
          <p:cNvPr id="6" name="Grafik 5" descr="Ein Bild, das Diagramm, Rechteck, parallel, Plan enthält.&#10;&#10;Automatisch generierte Beschreibung">
            <a:extLst>
              <a:ext uri="{FF2B5EF4-FFF2-40B4-BE49-F238E27FC236}">
                <a16:creationId xmlns:a16="http://schemas.microsoft.com/office/drawing/2014/main" id="{200C56D6-7317-3334-4EA0-AE1E57C72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r="8372" b="1617"/>
          <a:stretch/>
        </p:blipFill>
        <p:spPr>
          <a:xfrm>
            <a:off x="7032104" y="1332420"/>
            <a:ext cx="4464496" cy="494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695400" y="1633375"/>
            <a:ext cx="50405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W1.7 / W2.2 / W2.7</a:t>
            </a:r>
          </a:p>
          <a:p>
            <a:pPr>
              <a:lnSpc>
                <a:spcPct val="150000"/>
              </a:lnSpc>
            </a:pPr>
            <a:r>
              <a:rPr lang="de-DE" dirty="0"/>
              <a:t>Grünflächenziffer (GFZ) mind. 35 %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17</a:t>
            </a:fld>
            <a:endParaRPr lang="de-CH" dirty="0"/>
          </a:p>
        </p:txBody>
      </p:sp>
      <p:pic>
        <p:nvPicPr>
          <p:cNvPr id="7" name="Grafik 6" descr="Ein Bild, das Rechteck, Quadrat, Screenshot, Reihe enthält.&#10;&#10;Automatisch generierte Beschreibung">
            <a:extLst>
              <a:ext uri="{FF2B5EF4-FFF2-40B4-BE49-F238E27FC236}">
                <a16:creationId xmlns:a16="http://schemas.microsoft.com/office/drawing/2014/main" id="{86EAD3B4-39D1-779E-7271-79EB30254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32" y="3449257"/>
            <a:ext cx="8101336" cy="27101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05422F-F39C-C8AA-FCDD-D75FFD28B838}"/>
              </a:ext>
            </a:extLst>
          </p:cNvPr>
          <p:cNvSpPr txBox="1"/>
          <p:nvPr/>
        </p:nvSpPr>
        <p:spPr>
          <a:xfrm>
            <a:off x="5951984" y="1633375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Grundstücksfläche 			</a:t>
            </a:r>
            <a:r>
              <a:rPr lang="de-DE" sz="1600" u="sng" dirty="0"/>
              <a:t>9210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br>
              <a:rPr lang="de-DE" sz="1600" dirty="0"/>
            </a:br>
            <a:r>
              <a:rPr lang="de-DE" sz="1600" dirty="0"/>
              <a:t>Beispiel:	überbaut			2260 m</a:t>
            </a:r>
            <a:r>
              <a:rPr lang="de-DE" sz="1600" baseline="30000" dirty="0"/>
              <a:t>2</a:t>
            </a:r>
            <a:r>
              <a:rPr lang="de-DE" sz="1600" dirty="0"/>
              <a:t>	  25 %</a:t>
            </a:r>
          </a:p>
          <a:p>
            <a:r>
              <a:rPr lang="de-DE" sz="1600" dirty="0"/>
              <a:t>	Freiraum versiegelt		3400 m</a:t>
            </a:r>
            <a:r>
              <a:rPr lang="de-DE" sz="1600" baseline="30000" dirty="0"/>
              <a:t>2</a:t>
            </a:r>
            <a:r>
              <a:rPr lang="de-DE" sz="1600" dirty="0"/>
              <a:t>	  37 %</a:t>
            </a:r>
          </a:p>
          <a:p>
            <a:r>
              <a:rPr lang="de-DE" sz="1600" dirty="0"/>
              <a:t>	Grünfläche		3550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38 %</a:t>
            </a:r>
          </a:p>
        </p:txBody>
      </p:sp>
    </p:spTree>
    <p:extLst>
      <p:ext uri="{BB962C8B-B14F-4D97-AF65-F5344CB8AC3E}">
        <p14:creationId xmlns:p14="http://schemas.microsoft.com/office/powerpoint/2010/main" val="392969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695400" y="1633375"/>
            <a:ext cx="44644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W1.7 / W2.2 / W2.7</a:t>
            </a:r>
          </a:p>
          <a:p>
            <a:pPr>
              <a:lnSpc>
                <a:spcPct val="150000"/>
              </a:lnSpc>
            </a:pPr>
            <a:r>
              <a:rPr lang="de-DE" dirty="0"/>
              <a:t>Grünflächenziffer mind. 35 %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18</a:t>
            </a:fld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05422F-F39C-C8AA-FCDD-D75FFD28B838}"/>
              </a:ext>
            </a:extLst>
          </p:cNvPr>
          <p:cNvSpPr txBox="1"/>
          <p:nvPr/>
        </p:nvSpPr>
        <p:spPr>
          <a:xfrm>
            <a:off x="5951984" y="1633375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Grundstücksfläche 			</a:t>
            </a:r>
            <a:r>
              <a:rPr lang="de-DE" sz="1600" u="sng" dirty="0"/>
              <a:t>19450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br>
              <a:rPr lang="de-DE" sz="1600" dirty="0"/>
            </a:br>
            <a:r>
              <a:rPr lang="de-DE" sz="1600" dirty="0"/>
              <a:t>Beispiel:	überbaut			4180 m</a:t>
            </a:r>
            <a:r>
              <a:rPr lang="de-DE" sz="1600" baseline="30000" dirty="0"/>
              <a:t>2</a:t>
            </a:r>
            <a:r>
              <a:rPr lang="de-DE" sz="1600" dirty="0"/>
              <a:t>	  21 %</a:t>
            </a:r>
          </a:p>
          <a:p>
            <a:r>
              <a:rPr lang="de-DE" sz="1600" dirty="0"/>
              <a:t>	Freiraum versiegelt		7950 m</a:t>
            </a:r>
            <a:r>
              <a:rPr lang="de-DE" sz="1600" baseline="30000" dirty="0"/>
              <a:t>2</a:t>
            </a:r>
            <a:r>
              <a:rPr lang="de-DE" sz="1600" dirty="0"/>
              <a:t>	  41 %</a:t>
            </a:r>
          </a:p>
          <a:p>
            <a:r>
              <a:rPr lang="de-DE" sz="1600" dirty="0"/>
              <a:t>	Grünfläche		7320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38 %</a:t>
            </a:r>
          </a:p>
        </p:txBody>
      </p:sp>
      <p:pic>
        <p:nvPicPr>
          <p:cNvPr id="6" name="Grafik 5" descr="Ein Bild, das Rechteck, Quadrat, Design enthält.&#10;&#10;Automatisch generierte Beschreibung">
            <a:extLst>
              <a:ext uri="{FF2B5EF4-FFF2-40B4-BE49-F238E27FC236}">
                <a16:creationId xmlns:a16="http://schemas.microsoft.com/office/drawing/2014/main" id="{C1A05070-CB6D-7BCD-8A8A-0B29AF74E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98" y="2924944"/>
            <a:ext cx="7297694" cy="33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3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839416" y="1468785"/>
            <a:ext cx="55446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Zentrumszonen Z3.5 / Z4.0: GFZ 10 %</a:t>
            </a:r>
          </a:p>
          <a:p>
            <a:r>
              <a:rPr lang="de-DE" sz="1600" dirty="0"/>
              <a:t>Grundstücksfläche 25x30m	</a:t>
            </a:r>
            <a:r>
              <a:rPr lang="de-DE" sz="1600" u="sng" dirty="0"/>
              <a:t>7500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br>
              <a:rPr lang="de-DE" sz="1600" dirty="0"/>
            </a:br>
            <a:r>
              <a:rPr lang="de-DE" sz="1600" dirty="0"/>
              <a:t>Beispiel:	überbaut		2690 m</a:t>
            </a:r>
            <a:r>
              <a:rPr lang="de-DE" sz="1600" baseline="30000" dirty="0"/>
              <a:t>2</a:t>
            </a:r>
            <a:r>
              <a:rPr lang="de-DE" sz="1600" dirty="0"/>
              <a:t>	  36 %</a:t>
            </a:r>
          </a:p>
          <a:p>
            <a:r>
              <a:rPr lang="de-DE" sz="1600" dirty="0"/>
              <a:t>	Freiraum versiegelt	3220 m</a:t>
            </a:r>
            <a:r>
              <a:rPr lang="de-DE" sz="1600" baseline="30000" dirty="0"/>
              <a:t>2</a:t>
            </a:r>
            <a:r>
              <a:rPr lang="de-DE" sz="1600" dirty="0"/>
              <a:t>	  43 %</a:t>
            </a:r>
          </a:p>
          <a:p>
            <a:r>
              <a:rPr lang="de-DE" sz="1600" dirty="0"/>
              <a:t>	Grünfläche	1590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21 %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19</a:t>
            </a:fld>
            <a:endParaRPr lang="de-CH" dirty="0"/>
          </a:p>
        </p:txBody>
      </p:sp>
      <p:pic>
        <p:nvPicPr>
          <p:cNvPr id="5" name="Grafik 4" descr="Ein Bild, das Rechteck, Entwurf, Design, Diagramm enthält.&#10;&#10;Automatisch generierte Beschreibung">
            <a:extLst>
              <a:ext uri="{FF2B5EF4-FFF2-40B4-BE49-F238E27FC236}">
                <a16:creationId xmlns:a16="http://schemas.microsoft.com/office/drawing/2014/main" id="{917E53EE-F910-35C7-49DC-3701DAB88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0" y="3429000"/>
            <a:ext cx="6779369" cy="2710199"/>
          </a:xfrm>
          <a:prstGeom prst="rect">
            <a:avLst/>
          </a:prstGeom>
        </p:spPr>
      </p:pic>
      <p:pic>
        <p:nvPicPr>
          <p:cNvPr id="8" name="Grafik 7" descr="Ein Bild, das Entwurf, Diagramm, Plan, Rechteck enthält.&#10;&#10;Automatisch generierte Beschreibung">
            <a:extLst>
              <a:ext uri="{FF2B5EF4-FFF2-40B4-BE49-F238E27FC236}">
                <a16:creationId xmlns:a16="http://schemas.microsoft.com/office/drawing/2014/main" id="{B83E6CB9-C06C-28E2-17ED-8B06C4AEE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298004"/>
            <a:ext cx="3816424" cy="30080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D56F768-48BC-5EB6-56C1-D9DB0FD43879}"/>
              </a:ext>
            </a:extLst>
          </p:cNvPr>
          <p:cNvSpPr txBox="1"/>
          <p:nvPr/>
        </p:nvSpPr>
        <p:spPr>
          <a:xfrm>
            <a:off x="6888088" y="1966774"/>
            <a:ext cx="4911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Grundstücksfläche		</a:t>
            </a:r>
            <a:r>
              <a:rPr lang="de-DE" sz="1600" u="sng" dirty="0"/>
              <a:t>3540 m</a:t>
            </a:r>
            <a:r>
              <a:rPr lang="de-DE" sz="1600" u="sng" baseline="30000" dirty="0"/>
              <a:t>2</a:t>
            </a:r>
            <a:r>
              <a:rPr lang="de-DE" sz="1600" u="sng" dirty="0"/>
              <a:t>	100 %</a:t>
            </a:r>
          </a:p>
          <a:p>
            <a:br>
              <a:rPr lang="de-DE" sz="1600" dirty="0"/>
            </a:br>
            <a:r>
              <a:rPr lang="de-DE" sz="1600" dirty="0"/>
              <a:t>Beispiel:	überbaut		1960 m</a:t>
            </a:r>
            <a:r>
              <a:rPr lang="de-DE" sz="1600" baseline="30000" dirty="0"/>
              <a:t>2</a:t>
            </a:r>
            <a:r>
              <a:rPr lang="de-DE" sz="1600" dirty="0"/>
              <a:t>	  55 %</a:t>
            </a:r>
          </a:p>
          <a:p>
            <a:r>
              <a:rPr lang="de-DE" sz="1600" dirty="0"/>
              <a:t>	Freiraum versiegelt	1050 m</a:t>
            </a:r>
            <a:r>
              <a:rPr lang="de-DE" sz="1600" baseline="30000" dirty="0"/>
              <a:t>2</a:t>
            </a:r>
            <a:r>
              <a:rPr lang="de-DE" sz="1600" dirty="0"/>
              <a:t>	  30 %</a:t>
            </a:r>
          </a:p>
          <a:p>
            <a:r>
              <a:rPr lang="de-DE" sz="1600" dirty="0"/>
              <a:t>	Grünfläche	  530 m</a:t>
            </a:r>
            <a:r>
              <a:rPr lang="de-DE" sz="1600" baseline="30000" dirty="0"/>
              <a:t>2</a:t>
            </a:r>
            <a:r>
              <a:rPr lang="de-DE" sz="1600" dirty="0"/>
              <a:t>	  </a:t>
            </a:r>
            <a:r>
              <a:rPr lang="de-DE" sz="1600" b="1" dirty="0"/>
              <a:t>15 %</a:t>
            </a:r>
          </a:p>
        </p:txBody>
      </p:sp>
    </p:spTree>
    <p:extLst>
      <p:ext uri="{BB962C8B-B14F-4D97-AF65-F5344CB8AC3E}">
        <p14:creationId xmlns:p14="http://schemas.microsoft.com/office/powerpoint/2010/main" val="335366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97193"/>
            <a:ext cx="10363200" cy="806288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30DCD4-2DA9-9F63-14C9-2943FB06AC04}"/>
              </a:ext>
            </a:extLst>
          </p:cNvPr>
          <p:cNvSpPr txBox="1">
            <a:spLocks/>
          </p:cNvSpPr>
          <p:nvPr/>
        </p:nvSpPr>
        <p:spPr bwMode="auto">
          <a:xfrm>
            <a:off x="1238049" y="1164282"/>
            <a:ext cx="4727331" cy="505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kern="0" baseline="3000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Redaktionelle</a:t>
            </a:r>
            <a:r>
              <a:rPr lang="en-US" kern="0" dirty="0"/>
              <a:t> </a:t>
            </a:r>
            <a:r>
              <a:rPr lang="en-US" kern="0" dirty="0" err="1"/>
              <a:t>Zonenanpassungen</a:t>
            </a:r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Harmonisierung</a:t>
            </a:r>
            <a:r>
              <a:rPr lang="en-US" kern="0" dirty="0"/>
              <a:t> der </a:t>
            </a:r>
            <a:r>
              <a:rPr lang="en-US" kern="0" dirty="0" err="1"/>
              <a:t>Baubegriffe</a:t>
            </a:r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Umzonung</a:t>
            </a:r>
            <a:r>
              <a:rPr lang="en-US" kern="0" dirty="0"/>
              <a:t> </a:t>
            </a:r>
            <a:r>
              <a:rPr lang="en-US" kern="0" dirty="0" err="1"/>
              <a:t>Tumbelen</a:t>
            </a:r>
            <a:r>
              <a:rPr lang="en-US" kern="0" dirty="0"/>
              <a:t> in </a:t>
            </a:r>
            <a:r>
              <a:rPr lang="en-US" kern="0" dirty="0" err="1"/>
              <a:t>neue</a:t>
            </a:r>
            <a:r>
              <a:rPr lang="en-US" kern="0" dirty="0"/>
              <a:t> Z6.5</a:t>
            </a:r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Einführung</a:t>
            </a:r>
            <a:r>
              <a:rPr lang="en-US" kern="0" dirty="0"/>
              <a:t> von </a:t>
            </a:r>
            <a:r>
              <a:rPr lang="en-US" kern="0" dirty="0" err="1"/>
              <a:t>Grünflächenziffern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Fällbewilligung</a:t>
            </a:r>
            <a:r>
              <a:rPr lang="en-US" kern="0" dirty="0"/>
              <a:t> für </a:t>
            </a:r>
            <a:r>
              <a:rPr lang="en-US" kern="0" dirty="0" err="1"/>
              <a:t>geschützte</a:t>
            </a:r>
            <a:r>
              <a:rPr lang="en-US" kern="0" dirty="0"/>
              <a:t> </a:t>
            </a:r>
            <a:r>
              <a:rPr lang="en-US" kern="0" dirty="0" err="1"/>
              <a:t>Bäume</a:t>
            </a:r>
            <a:endParaRPr lang="en-US" kern="0" dirty="0"/>
          </a:p>
          <a:p>
            <a:br>
              <a:rPr lang="en-US" kern="0" dirty="0"/>
            </a:br>
            <a:endParaRPr lang="en-US" kern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68E38F-55ED-57D3-24BA-9E2BAB028DCC}"/>
              </a:ext>
            </a:extLst>
          </p:cNvPr>
          <p:cNvSpPr txBox="1">
            <a:spLocks/>
          </p:cNvSpPr>
          <p:nvPr/>
        </p:nvSpPr>
        <p:spPr bwMode="auto">
          <a:xfrm>
            <a:off x="6909478" y="1354904"/>
            <a:ext cx="5006646" cy="492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kern="0" baseline="30000" dirty="0"/>
            </a:br>
            <a:endParaRPr lang="en-US" kern="0" baseline="3000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br>
              <a:rPr lang="en-US" kern="0" dirty="0"/>
            </a:br>
            <a:endParaRPr lang="en-US" kern="0" dirty="0"/>
          </a:p>
          <a:p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Voll</a:t>
            </a:r>
            <a:r>
              <a:rPr lang="en-US" kern="0" dirty="0"/>
              <a:t>- </a:t>
            </a:r>
            <a:r>
              <a:rPr lang="en-US" kern="0" dirty="0" err="1"/>
              <a:t>statt</a:t>
            </a:r>
            <a:r>
              <a:rPr lang="en-US" kern="0" dirty="0"/>
              <a:t> </a:t>
            </a:r>
            <a:r>
              <a:rPr lang="en-US" kern="0" dirty="0" err="1"/>
              <a:t>Attikageschoss</a:t>
            </a:r>
            <a:endParaRPr lang="en-US" kern="0" dirty="0"/>
          </a:p>
          <a:p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Gebäudelänge</a:t>
            </a:r>
            <a:r>
              <a:rPr lang="en-US" kern="0" dirty="0"/>
              <a:t> </a:t>
            </a:r>
            <a:r>
              <a:rPr lang="en-US" kern="0" dirty="0" err="1"/>
              <a:t>aufheben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Korrektur</a:t>
            </a:r>
            <a:r>
              <a:rPr lang="en-US" kern="0" dirty="0"/>
              <a:t> BMZ in </a:t>
            </a:r>
            <a:r>
              <a:rPr lang="en-US" kern="0" dirty="0" err="1"/>
              <a:t>Wohnzonen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Korrektur</a:t>
            </a:r>
            <a:r>
              <a:rPr lang="en-US" kern="0" dirty="0"/>
              <a:t> </a:t>
            </a:r>
            <a:r>
              <a:rPr lang="en-US" kern="0" dirty="0" err="1"/>
              <a:t>Fassadenhöhe</a:t>
            </a:r>
            <a:endParaRPr lang="en-US" kern="0" dirty="0"/>
          </a:p>
          <a:p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Mobilfunkanlagen</a:t>
            </a:r>
            <a:r>
              <a:rPr lang="en-US" kern="0" dirty="0"/>
              <a:t> (</a:t>
            </a:r>
            <a:r>
              <a:rPr lang="en-US" kern="0" dirty="0" err="1"/>
              <a:t>Kaskadenmodell</a:t>
            </a:r>
            <a:r>
              <a:rPr lang="en-US" kern="0" dirty="0"/>
              <a:t>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DE80F7C-20E4-53E6-1BFC-12984A7320AF}"/>
              </a:ext>
            </a:extLst>
          </p:cNvPr>
          <p:cNvGrpSpPr/>
          <p:nvPr/>
        </p:nvGrpSpPr>
        <p:grpSpPr>
          <a:xfrm>
            <a:off x="405564" y="1172060"/>
            <a:ext cx="1105155" cy="806288"/>
            <a:chOff x="2246881" y="2626880"/>
            <a:chExt cx="3114191" cy="2272022"/>
          </a:xfrm>
        </p:grpSpPr>
        <p:pic>
          <p:nvPicPr>
            <p:cNvPr id="7" name="Grafik 6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EDFAA685-4BC9-450D-80BA-B1433542E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1" t="17192" r="9687" b="26370"/>
            <a:stretch/>
          </p:blipFill>
          <p:spPr>
            <a:xfrm>
              <a:off x="2246881" y="2626880"/>
              <a:ext cx="3114191" cy="2272022"/>
            </a:xfrm>
            <a:prstGeom prst="rect">
              <a:avLst/>
            </a:prstGeom>
          </p:spPr>
        </p:pic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4B661944-AA8A-D252-D26E-AF4ACA19204D}"/>
                </a:ext>
              </a:extLst>
            </p:cNvPr>
            <p:cNvSpPr/>
            <p:nvPr/>
          </p:nvSpPr>
          <p:spPr>
            <a:xfrm>
              <a:off x="3100552" y="3452648"/>
              <a:ext cx="1376855" cy="515007"/>
            </a:xfrm>
            <a:custGeom>
              <a:avLst/>
              <a:gdLst>
                <a:gd name="connsiteX0" fmla="*/ 1376855 w 1376855"/>
                <a:gd name="connsiteY0" fmla="*/ 515007 h 515007"/>
                <a:gd name="connsiteX1" fmla="*/ 0 w 1376855"/>
                <a:gd name="connsiteY1" fmla="*/ 394138 h 515007"/>
                <a:gd name="connsiteX2" fmla="*/ 94593 w 1376855"/>
                <a:gd name="connsiteY2" fmla="*/ 278524 h 515007"/>
                <a:gd name="connsiteX3" fmla="*/ 262758 w 1376855"/>
                <a:gd name="connsiteY3" fmla="*/ 0 h 515007"/>
                <a:gd name="connsiteX4" fmla="*/ 1376855 w 1376855"/>
                <a:gd name="connsiteY4" fmla="*/ 515007 h 5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855" h="515007">
                  <a:moveTo>
                    <a:pt x="1376855" y="515007"/>
                  </a:moveTo>
                  <a:lnTo>
                    <a:pt x="0" y="394138"/>
                  </a:lnTo>
                  <a:lnTo>
                    <a:pt x="94593" y="278524"/>
                  </a:lnTo>
                  <a:lnTo>
                    <a:pt x="262758" y="0"/>
                  </a:lnTo>
                  <a:lnTo>
                    <a:pt x="1376855" y="515007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BCC01921-A1F5-F6ED-4E8B-CF8C48291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39" b="14543"/>
          <a:stretch/>
        </p:blipFill>
        <p:spPr bwMode="auto">
          <a:xfrm>
            <a:off x="419789" y="2996952"/>
            <a:ext cx="1114017" cy="84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 descr="Bäume für den Garten als Schattenspender - [SCHÖNER WOHNEN]">
            <a:extLst>
              <a:ext uri="{FF2B5EF4-FFF2-40B4-BE49-F238E27FC236}">
                <a16:creationId xmlns:a16="http://schemas.microsoft.com/office/drawing/2014/main" id="{E24A8F46-35B3-3840-93BC-5127F7A2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0" y="4970376"/>
            <a:ext cx="1081924" cy="10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Diagramm, Reihe, Steigung enthält.&#10;&#10;Automatisch generierte Beschreibung">
            <a:extLst>
              <a:ext uri="{FF2B5EF4-FFF2-40B4-BE49-F238E27FC236}">
                <a16:creationId xmlns:a16="http://schemas.microsoft.com/office/drawing/2014/main" id="{DAE597CD-1D1D-1E42-A36B-880BE8034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" b="14029"/>
          <a:stretch/>
        </p:blipFill>
        <p:spPr>
          <a:xfrm flipH="1">
            <a:off x="5906173" y="4265131"/>
            <a:ext cx="1233054" cy="826385"/>
          </a:xfrm>
          <a:prstGeom prst="rect">
            <a:avLst/>
          </a:prstGeom>
        </p:spPr>
      </p:pic>
      <p:pic>
        <p:nvPicPr>
          <p:cNvPr id="14" name="Picture 6" descr="GSM-Basisstation">
            <a:extLst>
              <a:ext uri="{FF2B5EF4-FFF2-40B4-BE49-F238E27FC236}">
                <a16:creationId xmlns:a16="http://schemas.microsoft.com/office/drawing/2014/main" id="{EF30ED9F-E51D-660C-B26A-127181FB7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45044"/>
          <a:stretch/>
        </p:blipFill>
        <p:spPr bwMode="auto">
          <a:xfrm>
            <a:off x="5906173" y="5236405"/>
            <a:ext cx="1221425" cy="9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 descr="Ein Bild, das Design, Screenshot enthält.&#10;&#10;Automatisch generierte Beschreibung">
            <a:extLst>
              <a:ext uri="{FF2B5EF4-FFF2-40B4-BE49-F238E27FC236}">
                <a16:creationId xmlns:a16="http://schemas.microsoft.com/office/drawing/2014/main" id="{6D0FB09F-AC9B-3346-E265-FF8D62E1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12597"/>
          <a:stretch/>
        </p:blipFill>
        <p:spPr>
          <a:xfrm>
            <a:off x="5921046" y="3294886"/>
            <a:ext cx="1225846" cy="851481"/>
          </a:xfrm>
          <a:prstGeom prst="rect">
            <a:avLst/>
          </a:prstGeom>
        </p:spPr>
      </p:pic>
      <p:pic>
        <p:nvPicPr>
          <p:cNvPr id="2050" name="Picture 2" descr="BAUWELT - Das Lange Haus in Karpfsee">
            <a:extLst>
              <a:ext uri="{FF2B5EF4-FFF2-40B4-BE49-F238E27FC236}">
                <a16:creationId xmlns:a16="http://schemas.microsoft.com/office/drawing/2014/main" id="{445A7416-9D6C-4EC8-D2EC-787FDF6F6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7"/>
          <a:stretch/>
        </p:blipFill>
        <p:spPr bwMode="auto">
          <a:xfrm>
            <a:off x="5921046" y="2208818"/>
            <a:ext cx="1225846" cy="10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ttika mit Aussicht – Idealbau Architektur AG – Die Architekten">
            <a:extLst>
              <a:ext uri="{FF2B5EF4-FFF2-40B4-BE49-F238E27FC236}">
                <a16:creationId xmlns:a16="http://schemas.microsoft.com/office/drawing/2014/main" id="{4C919C1D-2B44-4441-E210-41891EBB6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11276"/>
          <a:stretch/>
        </p:blipFill>
        <p:spPr bwMode="auto">
          <a:xfrm>
            <a:off x="5921046" y="1165181"/>
            <a:ext cx="1218123" cy="94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agraph, Baurecht, Privates Baurecht, Öffentliches Baurecht, Baugesetz,  Bauordnung, Bauplan, Bauwesen, Architekt, Zeichnung, Gesetz, Modernisierung  Stock-Foto | Adobe Stock">
            <a:extLst>
              <a:ext uri="{FF2B5EF4-FFF2-40B4-BE49-F238E27FC236}">
                <a16:creationId xmlns:a16="http://schemas.microsoft.com/office/drawing/2014/main" id="{A3409315-C5D3-6190-DBB3-13C6B588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38639" r="39884" b="9717"/>
          <a:stretch/>
        </p:blipFill>
        <p:spPr bwMode="auto">
          <a:xfrm>
            <a:off x="405564" y="2059368"/>
            <a:ext cx="1114017" cy="8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9086974-0490-8B99-3B73-BC836D15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</a:t>
            </a:fld>
            <a:endParaRPr lang="de-CH" dirty="0"/>
          </a:p>
        </p:txBody>
      </p:sp>
      <p:pic>
        <p:nvPicPr>
          <p:cNvPr id="15" name="Bild 8" descr="Ruderalflächen unserer Kundengärten">
            <a:extLst>
              <a:ext uri="{FF2B5EF4-FFF2-40B4-BE49-F238E27FC236}">
                <a16:creationId xmlns:a16="http://schemas.microsoft.com/office/drawing/2014/main" id="{6DD655A0-0526-53F1-89E5-0A554E1B3C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/>
          <a:stretch/>
        </p:blipFill>
        <p:spPr bwMode="auto">
          <a:xfrm>
            <a:off x="437289" y="3951629"/>
            <a:ext cx="1079015" cy="957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88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504453" y="1628800"/>
            <a:ext cx="44644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Zentrumszonen Z6.5</a:t>
            </a:r>
          </a:p>
          <a:p>
            <a:pPr>
              <a:lnSpc>
                <a:spcPct val="150000"/>
              </a:lnSpc>
            </a:pPr>
            <a:r>
              <a:rPr lang="de-DE" dirty="0"/>
              <a:t>Grünflächenziffer mind. 15 %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72340-5433-3750-B1B2-555F1BC0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20</a:t>
            </a:fld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05422F-F39C-C8AA-FCDD-D75FFD28B838}"/>
              </a:ext>
            </a:extLst>
          </p:cNvPr>
          <p:cNvSpPr txBox="1"/>
          <p:nvPr/>
        </p:nvSpPr>
        <p:spPr>
          <a:xfrm>
            <a:off x="504453" y="4199337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Grundstücksfläche 			</a:t>
            </a:r>
            <a:r>
              <a:rPr lang="de-DE" sz="1600" u="sng" dirty="0"/>
              <a:t>23‘570 m</a:t>
            </a:r>
            <a:r>
              <a:rPr lang="de-DE" sz="1600" u="sng" baseline="30000" dirty="0"/>
              <a:t>2</a:t>
            </a:r>
            <a:r>
              <a:rPr lang="de-DE" sz="1600" u="sng" dirty="0"/>
              <a:t>	  100 %</a:t>
            </a:r>
          </a:p>
          <a:p>
            <a:br>
              <a:rPr lang="de-DE" sz="1600" dirty="0"/>
            </a:br>
            <a:r>
              <a:rPr lang="de-DE" sz="1600" dirty="0"/>
              <a:t>Beispiel:	überbaut			  9230 m</a:t>
            </a:r>
            <a:r>
              <a:rPr lang="de-DE" sz="1600" baseline="30000" dirty="0"/>
              <a:t>2</a:t>
            </a:r>
            <a:r>
              <a:rPr lang="de-DE" sz="1600" dirty="0"/>
              <a:t>	    39 %</a:t>
            </a:r>
          </a:p>
          <a:p>
            <a:r>
              <a:rPr lang="de-DE" sz="1600" dirty="0"/>
              <a:t>	Freiraum versiegelt		10200 m</a:t>
            </a:r>
            <a:r>
              <a:rPr lang="de-DE" sz="1600" baseline="30000" dirty="0"/>
              <a:t>2</a:t>
            </a:r>
            <a:r>
              <a:rPr lang="de-DE" sz="1600" dirty="0"/>
              <a:t>	    43 %</a:t>
            </a:r>
          </a:p>
          <a:p>
            <a:r>
              <a:rPr lang="de-DE" sz="1600" dirty="0"/>
              <a:t>	Grünfläche		  4140 m</a:t>
            </a:r>
            <a:r>
              <a:rPr lang="de-DE" sz="1600" baseline="30000" dirty="0"/>
              <a:t>2</a:t>
            </a:r>
            <a:r>
              <a:rPr lang="de-DE" sz="1600" dirty="0"/>
              <a:t>	    </a:t>
            </a:r>
            <a:r>
              <a:rPr lang="de-DE" sz="1600" b="1" dirty="0"/>
              <a:t>18 %</a:t>
            </a:r>
          </a:p>
        </p:txBody>
      </p:sp>
      <p:pic>
        <p:nvPicPr>
          <p:cNvPr id="7" name="Grafik 6" descr="Ein Bild, das Entwurf, Rechteck, Diagramm, Haus enthält.&#10;&#10;Automatisch generierte Beschreibung">
            <a:extLst>
              <a:ext uri="{FF2B5EF4-FFF2-40B4-BE49-F238E27FC236}">
                <a16:creationId xmlns:a16="http://schemas.microsoft.com/office/drawing/2014/main" id="{2F611571-BB29-8196-EF88-47124B435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/>
          <a:stretch/>
        </p:blipFill>
        <p:spPr>
          <a:xfrm>
            <a:off x="5916483" y="1335224"/>
            <a:ext cx="6036488" cy="45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4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1291643" y="1484784"/>
            <a:ext cx="9478532" cy="6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/>
              <a:t>Wirkung</a:t>
            </a:r>
            <a:r>
              <a:rPr lang="en-US" sz="2400" kern="0" dirty="0"/>
              <a:t> der </a:t>
            </a:r>
            <a:r>
              <a:rPr lang="en-US" sz="2400" kern="0" dirty="0" err="1"/>
              <a:t>Grünflächenziffer</a:t>
            </a:r>
            <a:r>
              <a:rPr lang="en-US" sz="2400" kern="0" dirty="0"/>
              <a:t> </a:t>
            </a:r>
            <a:r>
              <a:rPr lang="en-US" sz="2400" kern="0" dirty="0" err="1"/>
              <a:t>bei</a:t>
            </a:r>
            <a:r>
              <a:rPr lang="en-US" sz="2400" kern="0" dirty="0"/>
              <a:t> </a:t>
            </a:r>
            <a:r>
              <a:rPr lang="en-US" sz="2400" kern="0" dirty="0" err="1"/>
              <a:t>Bestandesbauten</a:t>
            </a:r>
            <a:r>
              <a:rPr lang="en-US" sz="2400" kern="0" dirty="0"/>
              <a:t>: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21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1292197" y="2420888"/>
            <a:ext cx="96130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fr-CH" sz="2400" b="0" kern="0" dirty="0" err="1"/>
              <a:t>Besitzstandswahrung</a:t>
            </a:r>
            <a:r>
              <a:rPr lang="fr-CH" sz="2400" b="0" kern="0" dirty="0"/>
              <a:t> </a:t>
            </a:r>
            <a:r>
              <a:rPr lang="fr-CH" sz="2400" b="0" kern="0" dirty="0" err="1"/>
              <a:t>nach</a:t>
            </a:r>
            <a:r>
              <a:rPr lang="fr-CH" sz="2400" b="0" kern="0" dirty="0"/>
              <a:t> § 357 PBG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b="0" kern="0" dirty="0"/>
              <a:t>Sanierungen und Umbauten bedürfen </a:t>
            </a:r>
            <a:r>
              <a:rPr lang="de-DE" sz="2400" kern="0" dirty="0"/>
              <a:t>keinen</a:t>
            </a:r>
            <a:r>
              <a:rPr lang="de-DE" sz="2400" b="0" kern="0" dirty="0"/>
              <a:t> GFZ-Nachweis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b="0" kern="0" dirty="0"/>
              <a:t>Erweiterungen (Anbauten, Aufstockungen) und Ersatzneubauten bedürfen </a:t>
            </a:r>
            <a:r>
              <a:rPr lang="de-DE" sz="2400" kern="0" dirty="0"/>
              <a:t>einen</a:t>
            </a:r>
            <a:r>
              <a:rPr lang="de-DE" sz="2400" b="0" kern="0" dirty="0"/>
              <a:t> GFZ-Nachweis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b="0" kern="0" dirty="0"/>
              <a:t>Anrechnung von Gemeinschaftsgrundstücken erlaubt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400" b="0" kern="0" dirty="0"/>
              <a:t>Übertragung von Grünflächenanteilen Dritter erlaubt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317060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5F4164-849C-6AD9-6BEB-C6E97EFA78BA}"/>
              </a:ext>
            </a:extLst>
          </p:cNvPr>
          <p:cNvSpPr txBox="1"/>
          <p:nvPr/>
        </p:nvSpPr>
        <p:spPr>
          <a:xfrm>
            <a:off x="623392" y="1456459"/>
            <a:ext cx="10945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Ersatzmassnahmen</a:t>
            </a:r>
            <a:r>
              <a:rPr lang="de-DE" dirty="0"/>
              <a:t> bei kleinen Grünflächen</a:t>
            </a:r>
          </a:p>
          <a:p>
            <a:pPr algn="ctr"/>
            <a:endParaRPr lang="de-DE" dirty="0"/>
          </a:p>
          <a:p>
            <a:pPr algn="ctr"/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 Art.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Abs. 2 BZO: 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Kann die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Grünflächenziffer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nicht eingehalten werden, sind mit Baumpflanzungen sowie Dach- und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Fassadenbegrünungen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und dergleichen adäquate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Ersatzmassnahmen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zu treffen.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62E764-CEE7-17ED-874F-6089F0FA0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9" b="18398"/>
          <a:stretch/>
        </p:blipFill>
        <p:spPr bwMode="auto">
          <a:xfrm>
            <a:off x="767408" y="3429000"/>
            <a:ext cx="2405447" cy="2519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B8F142-ABFD-E133-C735-97CE07FD9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429706"/>
            <a:ext cx="3761640" cy="2507365"/>
          </a:xfrm>
          <a:prstGeom prst="rect">
            <a:avLst/>
          </a:prstGeom>
        </p:spPr>
      </p:pic>
      <p:pic>
        <p:nvPicPr>
          <p:cNvPr id="10" name="Grafik 9" descr="Ein Bild, das Baum, draußen, Pflanze, Tag enthält.&#10;&#10;Automatisch generierte Beschreibung">
            <a:extLst>
              <a:ext uri="{FF2B5EF4-FFF2-40B4-BE49-F238E27FC236}">
                <a16:creationId xmlns:a16="http://schemas.microsoft.com/office/drawing/2014/main" id="{E136BDB4-9FEB-FE3E-425A-AF9F4D599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3433428"/>
            <a:ext cx="3761640" cy="25074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305A9-15BF-E789-42E0-DD1BCF56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4156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70BC5C-C4B1-41B8-58D7-4AD53A786EB3}"/>
              </a:ext>
            </a:extLst>
          </p:cNvPr>
          <p:cNvSpPr txBox="1"/>
          <p:nvPr/>
        </p:nvSpPr>
        <p:spPr>
          <a:xfrm>
            <a:off x="191344" y="1340768"/>
            <a:ext cx="11665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Qualitative Anforderungen an die Grünflächen</a:t>
            </a:r>
          </a:p>
          <a:p>
            <a:pPr algn="ctr"/>
            <a:endParaRPr lang="de-DE" dirty="0"/>
          </a:p>
          <a:p>
            <a:pPr algn="ctr"/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 Art.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Abs. 3 BZO: Die Grünflächen sind angemessen mit Bäumen zu durchsetzen. Es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sind standortgerechte und heimische Pflanzenarten zu verwenden. 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 descr="Die 150-jährige Fichte im Frohbergpark ist abgestorben und muss als einer von 228 Bäumen gefällt werden. ">
            <a:extLst>
              <a:ext uri="{FF2B5EF4-FFF2-40B4-BE49-F238E27FC236}">
                <a16:creationId xmlns:a16="http://schemas.microsoft.com/office/drawing/2014/main" id="{FE3796D2-7F40-5445-F51D-F5057F5A2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78" y="3356991"/>
            <a:ext cx="4170553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Ein Stadtgarten der Harmonie und Stille - beetwunderung.de">
            <a:extLst>
              <a:ext uri="{FF2B5EF4-FFF2-40B4-BE49-F238E27FC236}">
                <a16:creationId xmlns:a16="http://schemas.microsoft.com/office/drawing/2014/main" id="{B222DC98-C758-45F6-ABA4-114F9565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61" y="3356991"/>
            <a:ext cx="3737542" cy="28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äume für den Garten als Schattenspender - [SCHÖNER WOHNEN]">
            <a:extLst>
              <a:ext uri="{FF2B5EF4-FFF2-40B4-BE49-F238E27FC236}">
                <a16:creationId xmlns:a16="http://schemas.microsoft.com/office/drawing/2014/main" id="{BDAB941A-13D5-4535-E91E-045CD96E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7" y="3356991"/>
            <a:ext cx="2807051" cy="28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94CB48F-68F4-5D9B-2981-BBE68039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7987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197E48-4BE9-25AE-D2BF-3C6B0D612749}"/>
              </a:ext>
            </a:extLst>
          </p:cNvPr>
          <p:cNvSpPr txBox="1"/>
          <p:nvPr/>
        </p:nvSpPr>
        <p:spPr>
          <a:xfrm>
            <a:off x="5303912" y="1559689"/>
            <a:ext cx="5903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Qualitative Anforderungen an Flachdächer (keine Grünfläche nach PBG)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Art. 40 Abs. 1 BZO: 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Flachdächer von Hauptgebäuden und Garageneinfahrten sind - soweit sie nicht als Terrassen dienen –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ökologisch wertvoll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zu begrünen, auch dort, wo Solaranlagen installiert sind.</a:t>
            </a:r>
            <a:r>
              <a:rPr lang="de-CH" dirty="0">
                <a:effectLst/>
              </a:rPr>
              <a:t> 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Pflicht ökologisch wertvoll zu begrünen besteht, soweit dies technisch und betrieblich möglich und wirtschaftlich zumutbar ist.</a:t>
            </a:r>
            <a:r>
              <a:rPr lang="de-CH" dirty="0">
                <a:effectLst/>
              </a:rPr>
              <a:t> </a:t>
            </a:r>
          </a:p>
        </p:txBody>
      </p:sp>
      <p:pic>
        <p:nvPicPr>
          <p:cNvPr id="5" name="Picture 2" descr="Gründach und Photovoltaik: Planungsschritte | Energieinstitut Vorarlberg">
            <a:extLst>
              <a:ext uri="{FF2B5EF4-FFF2-40B4-BE49-F238E27FC236}">
                <a16:creationId xmlns:a16="http://schemas.microsoft.com/office/drawing/2014/main" id="{5406D820-0BA0-F5BF-94D3-7761E5B36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/>
          <a:stretch/>
        </p:blipFill>
        <p:spPr bwMode="auto">
          <a:xfrm>
            <a:off x="1078572" y="3887666"/>
            <a:ext cx="3603755" cy="20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e man Photovoltaik und Gründach kombiniert - Solarserver">
            <a:extLst>
              <a:ext uri="{FF2B5EF4-FFF2-40B4-BE49-F238E27FC236}">
                <a16:creationId xmlns:a16="http://schemas.microsoft.com/office/drawing/2014/main" id="{62C4FD42-CD4A-EC4D-EB3D-ECB5CDD8B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9"/>
          <a:stretch/>
        </p:blipFill>
        <p:spPr bwMode="auto">
          <a:xfrm>
            <a:off x="1078572" y="1587982"/>
            <a:ext cx="3603755" cy="225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23205-44D7-1379-29CD-9D0683ED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0825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F9CA9-25BD-9DFE-E068-5DE553C52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3" b="24540"/>
          <a:stretch/>
        </p:blipFill>
        <p:spPr bwMode="auto">
          <a:xfrm>
            <a:off x="551384" y="1196752"/>
            <a:ext cx="4863664" cy="4770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927351D-57C6-57E2-3314-D80384763041}"/>
              </a:ext>
            </a:extLst>
          </p:cNvPr>
          <p:cNvSpPr txBox="1"/>
          <p:nvPr/>
        </p:nvSpPr>
        <p:spPr>
          <a:xfrm>
            <a:off x="5663952" y="1268760"/>
            <a:ext cx="6099858" cy="4463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Voll- statt </a:t>
            </a:r>
            <a:r>
              <a:rPr lang="de-CH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Dach</a:t>
            </a:r>
            <a:r>
              <a:rPr lang="de-CH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geschoss </a:t>
            </a:r>
            <a:r>
              <a:rPr lang="de-CH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Art. 44 BZO</a:t>
            </a:r>
            <a:br>
              <a:rPr lang="de-CH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de-CH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 einem Flachdachgebäude ist anstelle eines Attikageschosses ein zusätzliches max. 3.3 m hohes Vollgeschoss zulässig, wenn die Fläche max. 80 % der Fläche des darunterliegenden Geschosses beträgt und auf mindestens drei Gebäudeseiten zumindest abschnittsweise um 2.5 m von der Fassadenflucht des darunter liegenden Vollgeschosses zurückspringt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191A1-9FBA-C7D3-72DE-B4B06FFE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25</a:t>
            </a:fld>
            <a:endParaRPr lang="de-CH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6504F6-4B0B-53F1-7E60-FCEB21D69CD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914400" y="319017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0" u="none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</p:spTree>
    <p:extLst>
      <p:ext uri="{BB962C8B-B14F-4D97-AF65-F5344CB8AC3E}">
        <p14:creationId xmlns:p14="http://schemas.microsoft.com/office/powerpoint/2010/main" val="253918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27351D-57C6-57E2-3314-D80384763041}"/>
              </a:ext>
            </a:extLst>
          </p:cNvPr>
          <p:cNvSpPr txBox="1"/>
          <p:nvPr/>
        </p:nvSpPr>
        <p:spPr>
          <a:xfrm>
            <a:off x="2645001" y="1120096"/>
            <a:ext cx="7200800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Voll- statt </a:t>
            </a:r>
            <a:r>
              <a:rPr lang="de-CH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Dach</a:t>
            </a:r>
            <a:r>
              <a:rPr lang="de-CH" sz="2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geschoss (Attika) </a:t>
            </a:r>
            <a:r>
              <a:rPr lang="de-CH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Art. 44 BZO</a:t>
            </a:r>
          </a:p>
        </p:txBody>
      </p:sp>
      <p:pic>
        <p:nvPicPr>
          <p:cNvPr id="1026" name="Picture 2" descr="Attika mit Aussicht – Idealbau Architektur AG – Die Architekten">
            <a:extLst>
              <a:ext uri="{FF2B5EF4-FFF2-40B4-BE49-F238E27FC236}">
                <a16:creationId xmlns:a16="http://schemas.microsoft.com/office/drawing/2014/main" id="{ED7B7D80-9E83-7658-61C4-2F88E31EA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3" y="1772816"/>
            <a:ext cx="5457772" cy="36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start für einen Winkel-Bungalow mit Naturschutzaussicht">
            <a:extLst>
              <a:ext uri="{FF2B5EF4-FFF2-40B4-BE49-F238E27FC236}">
                <a16:creationId xmlns:a16="http://schemas.microsoft.com/office/drawing/2014/main" id="{CEDBED04-7676-AE30-0079-E067ADB8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01" y="1766423"/>
            <a:ext cx="5280897" cy="36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1325C-19C7-1CB8-1A8C-7F0DBD1A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7397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5CD736A0-E2BD-4852-53F1-319B4965C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994050"/>
              </p:ext>
            </p:extLst>
          </p:nvPr>
        </p:nvGraphicFramePr>
        <p:xfrm>
          <a:off x="1055440" y="1196752"/>
          <a:ext cx="10441159" cy="464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36151477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8667883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18417078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06621299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122207916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241683735"/>
                    </a:ext>
                  </a:extLst>
                </a:gridCol>
              </a:tblGrid>
              <a:tr h="328991">
                <a:tc>
                  <a:txBody>
                    <a:bodyPr/>
                    <a:lstStyle/>
                    <a:p>
                      <a:pPr marL="34290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  <a:t>	</a:t>
                      </a: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dirty="0">
                          <a:effectLst/>
                          <a:latin typeface="Century Gothic" panose="020B0502020202020204" pitchFamily="34" charset="0"/>
                        </a:rPr>
                        <a:t>W1.25</a:t>
                      </a:r>
                    </a:p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dirty="0">
                          <a:effectLst/>
                          <a:latin typeface="Century Gothic" panose="020B0502020202020204" pitchFamily="34" charset="0"/>
                        </a:rPr>
                        <a:t>W1.45</a:t>
                      </a:r>
                    </a:p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strike="sngStrike" dirty="0">
                          <a:effectLst/>
                          <a:latin typeface="Century Gothic" panose="020B0502020202020204" pitchFamily="34" charset="0"/>
                        </a:rPr>
                        <a:t>W1,6</a:t>
                      </a:r>
                    </a:p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W1.7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strike="sngStrike" dirty="0">
                          <a:effectLst/>
                          <a:latin typeface="Century Gothic" panose="020B0502020202020204" pitchFamily="34" charset="0"/>
                        </a:rPr>
                        <a:t>W2,1</a:t>
                      </a:r>
                    </a:p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W2.2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strike="sngStrike" dirty="0">
                          <a:effectLst/>
                          <a:latin typeface="Century Gothic" panose="020B0502020202020204" pitchFamily="34" charset="0"/>
                        </a:rPr>
                        <a:t>W2,6</a:t>
                      </a:r>
                    </a:p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W2.7</a:t>
                      </a: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4193982066"/>
                  </a:ext>
                </a:extLst>
              </a:tr>
              <a:tr h="1484824">
                <a:tc>
                  <a:txBody>
                    <a:bodyPr/>
                    <a:lstStyle/>
                    <a:p>
                      <a:pPr marL="34290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Baumassenziffer für</a:t>
                      </a: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Hauptgebäude und Besondere Gebäude 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>
                        <a:lnSpc>
                          <a:spcPts val="1300"/>
                        </a:lnSpc>
                        <a:tabLst>
                          <a:tab pos="1227455" algn="r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de-DE" sz="110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/m</a:t>
                      </a:r>
                      <a:r>
                        <a:rPr lang="de-DE" sz="1100" baseline="300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	max.</a:t>
                      </a:r>
                    </a:p>
                    <a:p>
                      <a:pPr marL="34290">
                        <a:lnSpc>
                          <a:spcPts val="1300"/>
                        </a:lnSpc>
                        <a:tabLst>
                          <a:tab pos="1227455" algn="r"/>
                        </a:tabLst>
                      </a:pP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Für verglaste Balko­ne, Veranden und andere Vorbauten ohne heiz­tech­ni­sche Installatio­nen, soweit sie dem Ener­gie­sparen dienen, gilt eine zu­sätzliche Bau­massenziffer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 hangingPunct="0"/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 hangingPunct="0"/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100" strike="noStrike" dirty="0">
                          <a:effectLst/>
                          <a:latin typeface="Century Gothic" panose="020B0502020202020204" pitchFamily="34" charset="0"/>
                        </a:rPr>
                        <a:t>1.25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algn="ctr" hangingPunct="0"/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100" strike="noStrike" dirty="0">
                          <a:effectLst/>
                          <a:latin typeface="Century Gothic" panose="020B0502020202020204" pitchFamily="34" charset="0"/>
                        </a:rPr>
                        <a:t>1.45</a:t>
                      </a:r>
                      <a:endParaRPr lang="de-CH" sz="1200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algn="ctr" hangingPunct="0"/>
                      <a:br>
                        <a:rPr lang="de-CH" sz="1100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100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100" strike="sngStrike" dirty="0">
                          <a:effectLst/>
                          <a:latin typeface="Century Gothic" panose="020B0502020202020204" pitchFamily="34" charset="0"/>
                        </a:rPr>
                        <a:t>1,6 </a:t>
                      </a:r>
                      <a:r>
                        <a:rPr lang="de-CH" sz="1100" strike="noStrike" dirty="0"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de-CH" sz="1100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1.7</a:t>
                      </a:r>
                      <a:endParaRPr lang="de-CH" sz="1200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algn="ctr">
                        <a:lnSpc>
                          <a:spcPts val="1300"/>
                        </a:lnSpc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algn="ctr" hangingPunct="0"/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100" strike="sngStrike" dirty="0">
                          <a:effectLst/>
                          <a:latin typeface="Century Gothic" panose="020B0502020202020204" pitchFamily="34" charset="0"/>
                        </a:rPr>
                        <a:t>2.1</a:t>
                      </a:r>
                      <a: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CH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2.2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algn="ctr" hangingPunct="0"/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100" strike="sngStrike" dirty="0">
                          <a:effectLst/>
                          <a:latin typeface="Century Gothic" panose="020B0502020202020204" pitchFamily="34" charset="0"/>
                        </a:rPr>
                        <a:t>2.6</a:t>
                      </a:r>
                      <a:r>
                        <a:rPr lang="de-CH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CH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2.7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0.2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3670384927"/>
                  </a:ext>
                </a:extLst>
              </a:tr>
              <a:tr h="274459">
                <a:tc>
                  <a:txBody>
                    <a:bodyPr/>
                    <a:lstStyle/>
                    <a:p>
                      <a:pPr marL="3429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1576070" algn="l"/>
                        </a:tabLst>
                      </a:pPr>
                      <a:r>
                        <a:rPr lang="de-CH" sz="1100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Grünflächenziffer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CH" sz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CH" sz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CH" sz="1200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35 %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CH" sz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35 %</a:t>
                      </a: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CH" sz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35 %</a:t>
                      </a: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1244740452"/>
                  </a:ext>
                </a:extLst>
              </a:tr>
              <a:tr h="178231">
                <a:tc>
                  <a:txBody>
                    <a:bodyPr/>
                    <a:lstStyle/>
                    <a:p>
                      <a:pPr marL="34290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1576070" algn="l"/>
                        </a:tabLst>
                      </a:pPr>
                      <a:r>
                        <a:rPr lang="de-DE" sz="1100" strike="sngStrike" dirty="0">
                          <a:effectLst/>
                          <a:latin typeface="Century Gothic" panose="020B0502020202020204" pitchFamily="34" charset="0"/>
                        </a:rPr>
                        <a:t>Gebäude-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de-DE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Fassaden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höhe 	max.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sngStrike" dirty="0">
                          <a:effectLst/>
                          <a:latin typeface="Century Gothic" panose="020B0502020202020204" pitchFamily="34" charset="0"/>
                        </a:rPr>
                        <a:t>7.5 m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DE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8.5 m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sngStrike" dirty="0">
                          <a:effectLst/>
                          <a:latin typeface="Century Gothic" panose="020B0502020202020204" pitchFamily="34" charset="0"/>
                        </a:rPr>
                        <a:t>7.5 m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DE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8.5 m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7.5 m / </a:t>
                      </a:r>
                      <a:r>
                        <a:rPr lang="de-DE" sz="1100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8.5 m</a:t>
                      </a:r>
                      <a:endParaRPr lang="de-CH" sz="1200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sngStrike" dirty="0">
                          <a:effectLst/>
                          <a:latin typeface="Century Gothic" panose="020B0502020202020204" pitchFamily="34" charset="0"/>
                        </a:rPr>
                        <a:t>8,0 m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DE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9 m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sngStrike" spc="-50" dirty="0">
                          <a:effectLst/>
                          <a:latin typeface="Century Gothic" panose="020B0502020202020204" pitchFamily="34" charset="0"/>
                        </a:rPr>
                        <a:t>11.0 m</a:t>
                      </a:r>
                      <a:r>
                        <a:rPr lang="de-DE" sz="1100" spc="-5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DE" sz="1100" spc="-5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12 m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3722080823"/>
                  </a:ext>
                </a:extLst>
              </a:tr>
              <a:tr h="178231">
                <a:tc>
                  <a:txBody>
                    <a:bodyPr/>
                    <a:lstStyle/>
                    <a:p>
                      <a:pPr marL="34290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2001520" algn="l"/>
                        </a:tabLst>
                      </a:pPr>
                      <a:r>
                        <a:rPr lang="de-CH" sz="1100">
                          <a:effectLst/>
                          <a:latin typeface="Century Gothic" panose="020B0502020202020204" pitchFamily="34" charset="0"/>
                        </a:rPr>
                        <a:t>Gesamthöhe 	max. </a:t>
                      </a:r>
                      <a:endParaRPr lang="de-CH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spc="-50" dirty="0">
                          <a:effectLst/>
                          <a:latin typeface="Century Gothic" panose="020B0502020202020204" pitchFamily="34" charset="0"/>
                        </a:rPr>
                        <a:t>12.5 m</a:t>
                      </a: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spc="-50" dirty="0">
                          <a:effectLst/>
                          <a:latin typeface="Century Gothic" panose="020B0502020202020204" pitchFamily="34" charset="0"/>
                        </a:rPr>
                        <a:t>12.5 m</a:t>
                      </a: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strike="noStrike" spc="-50" dirty="0">
                          <a:effectLst/>
                          <a:latin typeface="Century Gothic" panose="020B0502020202020204" pitchFamily="34" charset="0"/>
                        </a:rPr>
                        <a:t>12.5 m</a:t>
                      </a:r>
                      <a:endParaRPr lang="de-CH" sz="1100" strike="noStrike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spc="-50" dirty="0">
                          <a:effectLst/>
                          <a:latin typeface="Century Gothic" panose="020B0502020202020204" pitchFamily="34" charset="0"/>
                        </a:rPr>
                        <a:t>13.0 m</a:t>
                      </a: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100" spc="-50" dirty="0">
                          <a:effectLst/>
                          <a:latin typeface="Century Gothic" panose="020B0502020202020204" pitchFamily="34" charset="0"/>
                        </a:rPr>
                        <a:t>18.0 m</a:t>
                      </a: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295713156"/>
                  </a:ext>
                </a:extLst>
              </a:tr>
              <a:tr h="178231">
                <a:tc>
                  <a:txBody>
                    <a:bodyPr/>
                    <a:lstStyle/>
                    <a:p>
                      <a:pPr marL="34290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2001520" algn="l"/>
                        </a:tabLst>
                      </a:pPr>
                      <a:endParaRPr lang="de-CH" sz="12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 strike="noStrike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endParaRPr lang="de-CH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1932313149"/>
                  </a:ext>
                </a:extLst>
              </a:tr>
              <a:tr h="1138103">
                <a:tc>
                  <a:txBody>
                    <a:bodyPr/>
                    <a:lstStyle/>
                    <a:p>
                      <a:pPr marL="34290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34440" algn="r"/>
                          <a:tab pos="148590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Grundabstände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indent="-87630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- kleiner Grundabstand	   min.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indent="-87630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218565" algn="r"/>
                          <a:tab pos="148590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de-DE" sz="1100" dirty="0" err="1">
                          <a:effectLst/>
                          <a:latin typeface="Century Gothic" panose="020B0502020202020204" pitchFamily="34" charset="0"/>
                        </a:rPr>
                        <a:t>grosser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Grundabstand   min.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5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9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5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9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b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5 m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b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strike="noStrike" dirty="0">
                          <a:effectLst/>
                          <a:latin typeface="Century Gothic" panose="020B0502020202020204" pitchFamily="34" charset="0"/>
                        </a:rPr>
                        <a:t>9 m</a:t>
                      </a:r>
                      <a:endParaRPr lang="de-CH" sz="1200" strike="noStrike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5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strike="sngStrike" dirty="0">
                          <a:effectLst/>
                          <a:latin typeface="Century Gothic" panose="020B0502020202020204" pitchFamily="34" charset="0"/>
                        </a:rPr>
                        <a:t>10 m</a:t>
                      </a: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de-DE" sz="11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9 m</a:t>
                      </a:r>
                      <a:endParaRPr lang="de-CH" sz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5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b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100" dirty="0">
                          <a:effectLst/>
                          <a:latin typeface="Century Gothic" panose="020B0502020202020204" pitchFamily="34" charset="0"/>
                        </a:rPr>
                        <a:t>10 m</a:t>
                      </a:r>
                      <a:endParaRPr lang="de-CH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1836667879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de-CH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Gebäudelänge 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endParaRPr lang="de-DE" sz="11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1778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311910" algn="r"/>
                          <a:tab pos="1576070" algn="l"/>
                        </a:tabLst>
                      </a:pPr>
                      <a:r>
                        <a:rPr lang="de-DE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28 m</a:t>
                      </a:r>
                      <a:endParaRPr lang="de-CH" sz="12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de-DE" sz="11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de-DE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28 m</a:t>
                      </a:r>
                      <a:endParaRPr lang="de-DE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algn="ctr"/>
                      <a:endParaRPr lang="de-DE" sz="11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de-DE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30 m</a:t>
                      </a:r>
                      <a:endParaRPr lang="de-DE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algn="ctr"/>
                      <a:endParaRPr lang="de-DE" sz="11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de-DE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36 m</a:t>
                      </a:r>
                      <a:endParaRPr lang="de-DE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 marL="98712" marR="98712" marT="49356" marB="49356"/>
                </a:tc>
                <a:tc>
                  <a:txBody>
                    <a:bodyPr/>
                    <a:lstStyle/>
                    <a:p>
                      <a:pPr algn="ctr"/>
                      <a:endParaRPr lang="de-DE" sz="1100" strike="sng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de-DE" sz="1100" strike="sng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40 m</a:t>
                      </a:r>
                      <a:endParaRPr lang="de-DE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 marL="98712" marR="98712" marT="49356" marB="49356"/>
                </a:tc>
                <a:extLst>
                  <a:ext uri="{0D108BD9-81ED-4DB2-BD59-A6C34878D82A}">
                    <a16:rowId xmlns:a16="http://schemas.microsoft.com/office/drawing/2014/main" val="107236506"/>
                  </a:ext>
                </a:extLst>
              </a:tr>
            </a:tbl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D559CDA-EA60-513C-F4AF-8562E71C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80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5C39AA9-6C72-7A4D-27D4-ED1B18533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839533"/>
              </p:ext>
            </p:extLst>
          </p:nvPr>
        </p:nvGraphicFramePr>
        <p:xfrm>
          <a:off x="551384" y="1586657"/>
          <a:ext cx="6912768" cy="4234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5395">
                  <a:extLst>
                    <a:ext uri="{9D8B030D-6E8A-4147-A177-3AD203B41FA5}">
                      <a16:colId xmlns:a16="http://schemas.microsoft.com/office/drawing/2014/main" val="3621465791"/>
                    </a:ext>
                  </a:extLst>
                </a:gridCol>
                <a:gridCol w="1090747">
                  <a:extLst>
                    <a:ext uri="{9D8B030D-6E8A-4147-A177-3AD203B41FA5}">
                      <a16:colId xmlns:a16="http://schemas.microsoft.com/office/drawing/2014/main" val="286688985"/>
                    </a:ext>
                  </a:extLst>
                </a:gridCol>
                <a:gridCol w="1092029">
                  <a:extLst>
                    <a:ext uri="{9D8B030D-6E8A-4147-A177-3AD203B41FA5}">
                      <a16:colId xmlns:a16="http://schemas.microsoft.com/office/drawing/2014/main" val="184118440"/>
                    </a:ext>
                  </a:extLst>
                </a:gridCol>
                <a:gridCol w="1094597">
                  <a:extLst>
                    <a:ext uri="{9D8B030D-6E8A-4147-A177-3AD203B41FA5}">
                      <a16:colId xmlns:a16="http://schemas.microsoft.com/office/drawing/2014/main" val="2375174776"/>
                    </a:ext>
                  </a:extLst>
                </a:gridCol>
              </a:tblGrid>
              <a:tr h="189479">
                <a:tc>
                  <a:txBody>
                    <a:bodyPr/>
                    <a:lstStyle/>
                    <a:p>
                      <a:pPr marL="34290" algn="l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200" b="0" i="0" dirty="0">
                          <a:effectLst/>
                          <a:latin typeface="Century Gothic" panose="020B0502020202020204" pitchFamily="34" charset="0"/>
                        </a:rPr>
                        <a:t>(Art. 24 BZO) </a:t>
                      </a:r>
                      <a:endParaRPr lang="de-CH" sz="12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400" b="1" i="0" dirty="0">
                          <a:effectLst/>
                          <a:latin typeface="Century Gothic" panose="020B0502020202020204" pitchFamily="34" charset="0"/>
                        </a:rPr>
                        <a:t>Z3.5</a:t>
                      </a:r>
                      <a:endParaRPr lang="de-CH" sz="1400" b="1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400" b="1" i="0" dirty="0">
                          <a:effectLst/>
                          <a:latin typeface="Century Gothic" panose="020B0502020202020204" pitchFamily="34" charset="0"/>
                        </a:rPr>
                        <a:t>Z4.0</a:t>
                      </a:r>
                      <a:endParaRPr lang="de-CH" sz="1400" b="1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01520" algn="l"/>
                        </a:tabLst>
                      </a:pPr>
                      <a:r>
                        <a:rPr lang="de-CH" sz="1400" b="1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Z6.5</a:t>
                      </a:r>
                      <a:endParaRPr lang="de-CH" sz="1400" b="1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34082325"/>
                  </a:ext>
                </a:extLst>
              </a:tr>
              <a:tr h="1802864">
                <a:tc>
                  <a:txBody>
                    <a:bodyPr/>
                    <a:lstStyle/>
                    <a:p>
                      <a:pPr marL="62230" marR="36195">
                        <a:lnSpc>
                          <a:spcPts val="1300"/>
                        </a:lnSpc>
                        <a:spcAft>
                          <a:spcPts val="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Baumassenziffer für Haupt­gebäude und Kleinbauten und Anbauten 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62230" marR="36195">
                        <a:lnSpc>
                          <a:spcPts val="1300"/>
                        </a:lnSpc>
                        <a:spcAft>
                          <a:spcPts val="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de-DE" sz="1400" b="0" i="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/m</a:t>
                      </a:r>
                      <a:r>
                        <a:rPr lang="de-DE" sz="1400" b="0" i="0" baseline="300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 	max.</a:t>
                      </a:r>
                      <a:b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endParaRPr lang="de-CH" sz="14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62230" marR="180975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Für verglaste Balko­ne, Veran­den und andere Vor­bauten ohne heiz­tech­ni­sche In­stal­latio­nen, soweit sie dem Ener­gie­sparen dienen, gilt eine zu­sätzliche Bau­massen­ziffer 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  <a:p>
                      <a:pPr marL="15240" indent="-15240" algn="ctr">
                        <a:spcAft>
                          <a:spcPts val="600"/>
                        </a:spcAf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0.3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  <a:p>
                      <a:pPr marL="15240" indent="-15240" algn="ctr">
                        <a:spcAft>
                          <a:spcPts val="600"/>
                        </a:spcAf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0.3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6.5</a:t>
                      </a:r>
                    </a:p>
                    <a:p>
                      <a:pPr marL="15240" indent="-15240" algn="ctr">
                        <a:spcAft>
                          <a:spcPts val="600"/>
                        </a:spcAf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15240" indent="-15240"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b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b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0.3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5303512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  <a:tabLst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Grünflächenziffer</a:t>
                      </a: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	min.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10 %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10 %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15 %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5849921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  <a:tabLst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Fassadenhöhe</a:t>
                      </a: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 	max.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strike="sngStrike" dirty="0">
                          <a:effectLst/>
                          <a:latin typeface="Century Gothic" panose="020B0502020202020204" pitchFamily="34" charset="0"/>
                        </a:rPr>
                        <a:t>11.5</a:t>
                      </a: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 12 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strike="sng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de-CH" sz="1400" b="0" i="0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14.5 m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17.5 m*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3608573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  <a:tabLst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Gesamthöhe 	max. 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>
                          <a:effectLst/>
                          <a:latin typeface="Century Gothic" panose="020B0502020202020204" pitchFamily="34" charset="0"/>
                        </a:rPr>
                        <a:t>15 m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>
                          <a:effectLst/>
                          <a:latin typeface="Century Gothic" panose="020B0502020202020204" pitchFamily="34" charset="0"/>
                        </a:rPr>
                        <a:t>18 m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450215" algn="l"/>
                          <a:tab pos="1942465" algn="l"/>
                          <a:tab pos="2235200" algn="l"/>
                        </a:tabLs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21.5 m*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5156544"/>
                  </a:ext>
                </a:extLst>
              </a:tr>
              <a:tr h="660019">
                <a:tc>
                  <a:txBody>
                    <a:bodyPr/>
                    <a:lstStyle/>
                    <a:p>
                      <a:pPr marL="34290" marR="36195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Grundabstände 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marR="36195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- kleiner Grundabstand 	min.</a:t>
                      </a:r>
                      <a:b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- grosser Grundabstand	min.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3.5 m</a:t>
                      </a:r>
                      <a:b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3.5 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5 m</a:t>
                      </a:r>
                      <a:b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400" b="0" i="0">
                          <a:effectLst/>
                          <a:latin typeface="Century Gothic" panose="020B0502020202020204" pitchFamily="34" charset="0"/>
                        </a:rPr>
                        <a:t>10 m</a:t>
                      </a:r>
                      <a:endParaRPr lang="de-CH" sz="1400" b="0" i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4290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4975" algn="r"/>
                        </a:tabLst>
                      </a:pP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3.5 m</a:t>
                      </a:r>
                      <a:b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3.5 m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6671931"/>
                  </a:ext>
                </a:extLst>
              </a:tr>
              <a:tr h="558174">
                <a:tc gridSpan="4">
                  <a:txBody>
                    <a:bodyPr/>
                    <a:lstStyle/>
                    <a:p>
                      <a:pPr marL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Die Geschosszahl ist im Rahmen der zulässigen </a:t>
                      </a: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Fassadenhöhe</a:t>
                      </a: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</a:rPr>
                        <a:t> frei.</a:t>
                      </a:r>
                    </a:p>
                    <a:p>
                      <a:pPr marL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CH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* Einzelne Gebäude und Gebäudeteile bis max. 25 m Gesamt­höhe im Rahmen von Gestaltungsplänen sind zulässig.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786929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5E7B570-B8C7-B9F6-C41D-D00AE9F5C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749097"/>
              </p:ext>
            </p:extLst>
          </p:nvPr>
        </p:nvGraphicFramePr>
        <p:xfrm>
          <a:off x="7608168" y="1586657"/>
          <a:ext cx="4248472" cy="4222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1850">
                  <a:extLst>
                    <a:ext uri="{9D8B030D-6E8A-4147-A177-3AD203B41FA5}">
                      <a16:colId xmlns:a16="http://schemas.microsoft.com/office/drawing/2014/main" val="1398492947"/>
                    </a:ext>
                  </a:extLst>
                </a:gridCol>
                <a:gridCol w="897564">
                  <a:extLst>
                    <a:ext uri="{9D8B030D-6E8A-4147-A177-3AD203B41FA5}">
                      <a16:colId xmlns:a16="http://schemas.microsoft.com/office/drawing/2014/main" val="1068867432"/>
                    </a:ext>
                  </a:extLst>
                </a:gridCol>
                <a:gridCol w="929058">
                  <a:extLst>
                    <a:ext uri="{9D8B030D-6E8A-4147-A177-3AD203B41FA5}">
                      <a16:colId xmlns:a16="http://schemas.microsoft.com/office/drawing/2014/main" val="1055158781"/>
                    </a:ext>
                  </a:extLst>
                </a:gridCol>
              </a:tblGrid>
              <a:tr h="831738">
                <a:tc>
                  <a:txBody>
                    <a:bodyPr/>
                    <a:lstStyle/>
                    <a:p>
                      <a:pPr marL="36195" marR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6195" marR="36195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CH" sz="1400" b="0" i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(Art. 31 BZO)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1400" b="1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1" i="0" dirty="0">
                          <a:effectLst/>
                          <a:latin typeface="Century Gothic" panose="020B0502020202020204" pitchFamily="34" charset="0"/>
                        </a:rPr>
                        <a:t>IG I</a:t>
                      </a:r>
                      <a:endParaRPr lang="de-CH" sz="1400" b="1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1400" b="1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1" i="0" dirty="0">
                          <a:effectLst/>
                          <a:latin typeface="Century Gothic" panose="020B0502020202020204" pitchFamily="34" charset="0"/>
                        </a:rPr>
                        <a:t>IG II</a:t>
                      </a:r>
                      <a:endParaRPr lang="de-CH" sz="1400" b="1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2491662"/>
                  </a:ext>
                </a:extLst>
              </a:tr>
              <a:tr h="895450">
                <a:tc>
                  <a:txBody>
                    <a:bodyPr/>
                    <a:lstStyle/>
                    <a:p>
                      <a:pPr marL="36195" marR="36195" algn="l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70305" algn="l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Baumassenziffer	max. m</a:t>
                      </a:r>
                      <a:r>
                        <a:rPr lang="de-DE" sz="1400" b="0" i="0" baseline="300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/m</a:t>
                      </a:r>
                      <a:r>
                        <a:rPr lang="de-DE" sz="1400" b="0" i="0" baseline="300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6.5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9.0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4544763"/>
                  </a:ext>
                </a:extLst>
              </a:tr>
              <a:tr h="831738">
                <a:tc>
                  <a:txBody>
                    <a:bodyPr/>
                    <a:lstStyle/>
                    <a:p>
                      <a:pPr marL="36195" marR="36195" algn="l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70305" algn="l"/>
                        </a:tabLst>
                      </a:pP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Grünflächenziffer</a:t>
                      </a: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    min.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10 %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10 %</a:t>
                      </a:r>
                      <a:endParaRPr lang="de-CH" sz="1400" b="0" i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9285649"/>
                  </a:ext>
                </a:extLst>
              </a:tr>
              <a:tr h="831738">
                <a:tc>
                  <a:txBody>
                    <a:bodyPr/>
                    <a:lstStyle/>
                    <a:p>
                      <a:pPr marL="36195" marR="36195" algn="l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70305" algn="l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Gesamthöhe	      max.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15 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20 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7570128"/>
                  </a:ext>
                </a:extLst>
              </a:tr>
              <a:tr h="831738">
                <a:tc>
                  <a:txBody>
                    <a:bodyPr/>
                    <a:lstStyle/>
                    <a:p>
                      <a:pPr marL="36195" marR="36195" algn="l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70305" algn="l"/>
                        </a:tabLs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Grundabstand	       min.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3.5 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400" b="0" i="0" dirty="0">
                          <a:effectLst/>
                          <a:latin typeface="Century Gothic" panose="020B0502020202020204" pitchFamily="34" charset="0"/>
                        </a:rPr>
                        <a:t>3.5 m</a:t>
                      </a:r>
                      <a:endParaRPr lang="de-CH" sz="1400" b="0" i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864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47FD8-76AA-176D-2F07-7DB6410E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6290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C438B9-EE8E-0DD9-C472-77CAC2E76FEE}"/>
              </a:ext>
            </a:extLst>
          </p:cNvPr>
          <p:cNvSpPr txBox="1"/>
          <p:nvPr/>
        </p:nvSpPr>
        <p:spPr>
          <a:xfrm>
            <a:off x="623392" y="2470244"/>
            <a:ext cx="5685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Regelung der Gesamthöhen</a:t>
            </a:r>
            <a:br>
              <a:rPr lang="de-DE" dirty="0"/>
            </a:br>
            <a:r>
              <a:rPr lang="de-DE" dirty="0"/>
              <a:t>in Art. 31 Abs. 1 BZO:</a:t>
            </a:r>
          </a:p>
          <a:p>
            <a:endParaRPr lang="de-DE" dirty="0"/>
          </a:p>
          <a:p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Gegenüber Kernzonen </a:t>
            </a:r>
            <a:r>
              <a:rPr lang="de-D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Wohnzonen </a:t>
            </a:r>
            <a:r>
              <a:rPr lang="de-DE" strike="sng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Freihaltezonen, Erholungszonen und der Landwirtschaftszone</a:t>
            </a:r>
            <a:r>
              <a:rPr lang="de-D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sind auf eine Bautiefe von je 30 m die festgelegten Ge­samt­höhen um je 2 m zu reduzieren.</a:t>
            </a:r>
            <a:r>
              <a:rPr lang="de-CH" dirty="0">
                <a:effectLst/>
              </a:rPr>
              <a:t> </a:t>
            </a:r>
            <a:endParaRPr lang="de-DE" dirty="0"/>
          </a:p>
        </p:txBody>
      </p:sp>
      <p:pic>
        <p:nvPicPr>
          <p:cNvPr id="6" name="Grafik 5" descr="Ein Bild, das draußen, Gras, Himmel, Baum enthält.&#10;&#10;Automatisch generierte Beschreibung">
            <a:extLst>
              <a:ext uri="{FF2B5EF4-FFF2-40B4-BE49-F238E27FC236}">
                <a16:creationId xmlns:a16="http://schemas.microsoft.com/office/drawing/2014/main" id="{89455CB9-485B-F6D0-BDB2-9381B821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13515" r="7798" b="48243"/>
          <a:stretch/>
        </p:blipFill>
        <p:spPr>
          <a:xfrm>
            <a:off x="6600056" y="3933056"/>
            <a:ext cx="4968552" cy="1846304"/>
          </a:xfrm>
          <a:prstGeom prst="rect">
            <a:avLst/>
          </a:prstGeom>
        </p:spPr>
      </p:pic>
      <p:pic>
        <p:nvPicPr>
          <p:cNvPr id="5" name="Grafik 4" descr="Ein Bild, das Gras, draußen, Himmel, Wolke enthält.&#10;&#10;Automatisch generierte Beschreibung">
            <a:extLst>
              <a:ext uri="{FF2B5EF4-FFF2-40B4-BE49-F238E27FC236}">
                <a16:creationId xmlns:a16="http://schemas.microsoft.com/office/drawing/2014/main" id="{5D31C63A-9076-DDF0-F0DD-F05EA570E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4321" b="42421"/>
          <a:stretch/>
        </p:blipFill>
        <p:spPr>
          <a:xfrm>
            <a:off x="6600056" y="1760072"/>
            <a:ext cx="4968552" cy="19964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0BA29F-2213-0FAF-2B50-EF913BDA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983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1356734" y="1112228"/>
            <a:ext cx="9478532" cy="103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/>
              <a:t>Ablauf</a:t>
            </a:r>
            <a:r>
              <a:rPr lang="en-US" sz="2400" kern="0" dirty="0"/>
              <a:t> der </a:t>
            </a:r>
            <a:r>
              <a:rPr lang="en-US" sz="2400" kern="0" dirty="0" err="1"/>
              <a:t>Teilrevision</a:t>
            </a:r>
            <a:r>
              <a:rPr lang="en-US" sz="2400" kern="0" dirty="0"/>
              <a:t>: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1289466" y="2315634"/>
            <a:ext cx="9613068" cy="365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fr-CH" sz="2400" b="0" kern="0" dirty="0"/>
              <a:t>Start der </a:t>
            </a:r>
            <a:r>
              <a:rPr lang="fr-CH" sz="2400" b="0" kern="0" dirty="0" err="1"/>
              <a:t>Teilrevision</a:t>
            </a:r>
            <a:r>
              <a:rPr lang="fr-CH" sz="2400" b="0" kern="0" dirty="0"/>
              <a:t> </a:t>
            </a:r>
            <a:r>
              <a:rPr lang="fr-CH" sz="2400" b="0" kern="0" dirty="0" err="1"/>
              <a:t>Nutzungsplanung</a:t>
            </a:r>
            <a:r>
              <a:rPr lang="fr-CH" sz="2400" b="0" kern="0" dirty="0"/>
              <a:t> </a:t>
            </a:r>
            <a:r>
              <a:rPr lang="fr-CH" sz="2400" b="0" kern="0" dirty="0" err="1"/>
              <a:t>Herbst</a:t>
            </a:r>
            <a:r>
              <a:rPr lang="fr-CH" sz="2400" b="0" kern="0" dirty="0"/>
              <a:t> 2022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Informationsveranstaltung</a:t>
            </a:r>
            <a:r>
              <a:rPr lang="en-US" sz="2400" b="0" kern="0" dirty="0"/>
              <a:t> am 15. November 2023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Öffentliche</a:t>
            </a:r>
            <a:r>
              <a:rPr lang="en-US" sz="2400" b="0" kern="0" dirty="0"/>
              <a:t> </a:t>
            </a:r>
            <a:r>
              <a:rPr lang="en-US" sz="2400" b="0" kern="0" dirty="0" err="1"/>
              <a:t>Auflage</a:t>
            </a:r>
            <a:r>
              <a:rPr lang="en-US" sz="2400" b="0" kern="0" dirty="0"/>
              <a:t> für </a:t>
            </a:r>
            <a:r>
              <a:rPr lang="en-US" sz="2400" b="0" kern="0" dirty="0" err="1"/>
              <a:t>Mitwirkung</a:t>
            </a:r>
            <a:r>
              <a:rPr lang="en-US" sz="2400" b="0" kern="0" dirty="0"/>
              <a:t> (</a:t>
            </a:r>
            <a:r>
              <a:rPr lang="en-US" sz="2400" b="0" kern="0" dirty="0" err="1"/>
              <a:t>Februar</a:t>
            </a:r>
            <a:r>
              <a:rPr lang="en-US" sz="2400" b="0" kern="0" dirty="0"/>
              <a:t> bis April 2024)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Vorprüfung</a:t>
            </a:r>
            <a:r>
              <a:rPr lang="en-US" sz="2400" b="0" kern="0" dirty="0"/>
              <a:t> der </a:t>
            </a:r>
            <a:r>
              <a:rPr lang="en-US" sz="2400" b="0" kern="0" dirty="0" err="1"/>
              <a:t>Baudirektion</a:t>
            </a:r>
            <a:r>
              <a:rPr lang="en-US" sz="2400" b="0" kern="0" dirty="0"/>
              <a:t> bis Mai 2024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Informationsveranstaltung</a:t>
            </a:r>
            <a:r>
              <a:rPr lang="en-US" sz="2400" b="0" kern="0" dirty="0"/>
              <a:t> </a:t>
            </a:r>
            <a:r>
              <a:rPr lang="en-US" sz="2400" b="0" kern="0" dirty="0" err="1"/>
              <a:t>vom</a:t>
            </a:r>
            <a:r>
              <a:rPr lang="en-US" sz="2400" b="0" kern="0" dirty="0"/>
              <a:t> 27. August 2024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Gemeindeversammlung</a:t>
            </a:r>
            <a:r>
              <a:rPr lang="en-US" sz="2400" b="0" kern="0" dirty="0"/>
              <a:t> am Montag, 16. September 2024</a:t>
            </a: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3473337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30D466-DBC1-3208-59DA-97983B898473}"/>
              </a:ext>
            </a:extLst>
          </p:cNvPr>
          <p:cNvSpPr txBox="1"/>
          <p:nvPr/>
        </p:nvSpPr>
        <p:spPr>
          <a:xfrm>
            <a:off x="263352" y="1393230"/>
            <a:ext cx="1174028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CH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Gestaltung des Siedlungsrandes</a:t>
            </a:r>
          </a:p>
          <a:p>
            <a:pPr>
              <a:spcAft>
                <a:spcPts val="600"/>
              </a:spcAft>
            </a:pPr>
            <a:endParaRPr lang="de-CH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DE" dirty="0"/>
              <a:t>Art. 41 BZO neu: </a:t>
            </a:r>
            <a:r>
              <a:rPr lang="de-CH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Siedlungsrand 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sind in der Regel keine durchgehenden Mauern oder dichten Einfriedungen gestattet. Wo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Stützmauern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notwendig sind, sind sie auf ein Minimum zu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beschränken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, zu gliedern und zu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begrünen</a:t>
            </a:r>
            <a:r>
              <a:rPr lang="de-CH" dirty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de-CH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ielfältige Siedlungsränder">
            <a:extLst>
              <a:ext uri="{FF2B5EF4-FFF2-40B4-BE49-F238E27FC236}">
                <a16:creationId xmlns:a16="http://schemas.microsoft.com/office/drawing/2014/main" id="{7B31D47B-9BD4-BB13-2316-47C8F22B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" y="3701216"/>
            <a:ext cx="5064037" cy="23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ielfältige Siedlungsränder">
            <a:extLst>
              <a:ext uri="{FF2B5EF4-FFF2-40B4-BE49-F238E27FC236}">
                <a16:creationId xmlns:a16="http://schemas.microsoft.com/office/drawing/2014/main" id="{617EEB8E-9294-B757-F6E2-9E786AB6E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81" y="3701217"/>
            <a:ext cx="3701600" cy="23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draußen, Baum, Gras, Himmel enthält.&#10;&#10;Automatisch generierte Beschreibung">
            <a:extLst>
              <a:ext uri="{FF2B5EF4-FFF2-40B4-BE49-F238E27FC236}">
                <a16:creationId xmlns:a16="http://schemas.microsoft.com/office/drawing/2014/main" id="{FCB5D445-90AB-9A8E-5DC7-3CD097A37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71" y="3701217"/>
            <a:ext cx="3130495" cy="234787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CC42AD-1219-48EA-31AC-383994BC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8525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29816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30D466-DBC1-3208-59DA-97983B898473}"/>
              </a:ext>
            </a:extLst>
          </p:cNvPr>
          <p:cNvSpPr txBox="1"/>
          <p:nvPr/>
        </p:nvSpPr>
        <p:spPr>
          <a:xfrm>
            <a:off x="948916" y="1587785"/>
            <a:ext cx="102941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CH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Vorsorgeprinzip nach USG und dessen Verordnungen gilt immer !!!</a:t>
            </a:r>
          </a:p>
          <a:p>
            <a:pPr algn="ctr">
              <a:spcAft>
                <a:spcPts val="600"/>
              </a:spcAft>
            </a:pPr>
            <a:endParaRPr lang="de-CH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de-DE" dirty="0"/>
              <a:t>Art. 45 BZO neu: </a:t>
            </a:r>
            <a:r>
              <a:rPr lang="de-CH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Lichtemissionen sind so weit als mög</a:t>
            </a:r>
            <a:r>
              <a:rPr lang="de-CH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lich zu begrenzen. Leuchtkörper sind gegen oben und gegenüber Dritten abzuschirmen.</a:t>
            </a:r>
            <a:endParaRPr lang="de-CH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0D874BA-ACF1-60E6-6E7C-F74694FFC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389870"/>
            <a:ext cx="5112568" cy="26750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6F970-F508-E955-E01B-69B227FB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8707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A1178B2-F68E-6481-11A3-2A7410D2336B}"/>
              </a:ext>
            </a:extLst>
          </p:cNvPr>
          <p:cNvSpPr txBox="1"/>
          <p:nvPr/>
        </p:nvSpPr>
        <p:spPr>
          <a:xfrm>
            <a:off x="4823494" y="1264170"/>
            <a:ext cx="7031436" cy="466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de-CH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egelung Mobilfunkanlage </a:t>
            </a:r>
            <a:r>
              <a:rPr lang="de-CH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Art. </a:t>
            </a:r>
            <a:r>
              <a:rPr lang="de-CH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</a:t>
            </a:r>
            <a:r>
              <a:rPr lang="de-CH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BZO</a:t>
            </a: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endParaRPr lang="de-CH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Einführung des Kaskadenmodells</a:t>
            </a: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ergänzend zum Dialogmodell</a:t>
            </a:r>
            <a:br>
              <a:rPr lang="de-CH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de-CH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Wahl des Standortes nach Priorität</a:t>
            </a: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en:</a:t>
            </a:r>
          </a:p>
          <a:p>
            <a:pPr marL="527050" marR="635" indent="-4572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arenR"/>
            </a:pP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Gewerbe-, Industrie-, öffentliche Zonen</a:t>
            </a:r>
          </a:p>
          <a:p>
            <a:pPr marL="527050" marR="635" indent="-4572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arenR"/>
            </a:pPr>
            <a:r>
              <a:rPr lang="de-CH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Misch-, Zentrums- und K</a:t>
            </a: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ernzonen</a:t>
            </a:r>
          </a:p>
          <a:p>
            <a:pPr marL="527050" marR="635" indent="-4572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+mj-lt"/>
              <a:buAutoNum type="alphaLcParenR"/>
            </a:pPr>
            <a:r>
              <a:rPr lang="de-CH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Wohnzonen</a:t>
            </a: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endParaRPr lang="de-CH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Bestehende Standorte sind neuen vorzuziehen</a:t>
            </a:r>
            <a:endParaRPr lang="de-CH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endParaRPr lang="de-CH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9850" marR="635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</a:pPr>
            <a:r>
              <a:rPr lang="de-CH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 </a:t>
            </a:r>
            <a:r>
              <a:rPr lang="de-CH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Auftrag aus Gemeindeversammlung 2020 wird </a:t>
            </a:r>
            <a:r>
              <a:rPr lang="de-CH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erfüllt</a:t>
            </a:r>
            <a:endParaRPr lang="de-CH" sz="2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GSM-Basisstation">
            <a:extLst>
              <a:ext uri="{FF2B5EF4-FFF2-40B4-BE49-F238E27FC236}">
                <a16:creationId xmlns:a16="http://schemas.microsoft.com/office/drawing/2014/main" id="{EDA5B2EA-F239-5ECD-C39E-B149DE1F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2" y="1111334"/>
            <a:ext cx="3312368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BDAA2A-BC86-4456-1D37-B532B117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204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1271464" y="1484784"/>
            <a:ext cx="9478532" cy="6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/>
              <a:t>Umsetzung</a:t>
            </a:r>
            <a:r>
              <a:rPr lang="en-US" sz="2400" kern="0" dirty="0"/>
              <a:t> der </a:t>
            </a:r>
            <a:r>
              <a:rPr lang="en-US" sz="2400" kern="0" dirty="0" err="1"/>
              <a:t>Mehrwertabgabe</a:t>
            </a:r>
            <a:r>
              <a:rPr lang="en-US" sz="2400" kern="0" dirty="0"/>
              <a:t> (Art. 54 BZO):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33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914400" y="2708920"/>
            <a:ext cx="10363200" cy="317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de-CH" sz="2000" b="0" kern="0" dirty="0">
                <a:latin typeface="Century Gothic" panose="020B0502020202020204" pitchFamily="34" charset="0"/>
              </a:rPr>
              <a:t>Planauflage und rechtliches Gehör ist erfolgt (separat im Mitwirkungsverfahren)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de-CH" sz="2000" b="0" kern="0" dirty="0">
                <a:latin typeface="Century Gothic" panose="020B0502020202020204" pitchFamily="34" charset="0"/>
              </a:rPr>
              <a:t>Festsetzung Mehrwertabgabe nach </a:t>
            </a:r>
            <a:r>
              <a:rPr lang="de-CH" sz="2000" b="0" kern="0" dirty="0" err="1">
                <a:latin typeface="Century Gothic" panose="020B0502020202020204" pitchFamily="34" charset="0"/>
              </a:rPr>
              <a:t>Inkrafttretung</a:t>
            </a:r>
            <a:r>
              <a:rPr lang="de-CH" sz="2000" b="0" kern="0" dirty="0">
                <a:latin typeface="Century Gothic" panose="020B0502020202020204" pitchFamily="34" charset="0"/>
              </a:rPr>
              <a:t> der Teilrevision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de-CH" sz="2000" b="0" kern="0" dirty="0">
                <a:latin typeface="Century Gothic" panose="020B0502020202020204" pitchFamily="34" charset="0"/>
              </a:rPr>
              <a:t>Anmeldung der Grundpfandrechte im Grundbuch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de-CH" sz="2000" b="0" kern="0" dirty="0">
                <a:latin typeface="Century Gothic" panose="020B0502020202020204" pitchFamily="34" charset="0"/>
              </a:rPr>
              <a:t>Keine Fälligkeit bei Sanierungen, Erweiterungen bis 100 m</a:t>
            </a:r>
            <a:r>
              <a:rPr lang="de-CH" sz="2000" b="0" kern="0" baseline="30000" dirty="0">
                <a:latin typeface="Century Gothic" panose="020B0502020202020204" pitchFamily="34" charset="0"/>
              </a:rPr>
              <a:t>2</a:t>
            </a:r>
            <a:r>
              <a:rPr lang="de-CH" sz="2000" b="0" kern="0" dirty="0">
                <a:latin typeface="Century Gothic" panose="020B0502020202020204" pitchFamily="34" charset="0"/>
              </a:rPr>
              <a:t> Geschossfläche sowie Handänderungen (Veräusserung, Erbgänge, Schenkungen, Güterregelungen)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de-CH" sz="2000" b="0" kern="0" dirty="0">
                <a:latin typeface="Century Gothic" panose="020B0502020202020204" pitchFamily="34" charset="0"/>
              </a:rPr>
              <a:t>Fälligkeit bei massgeblichen Erweiterungen und Neuüberbauungen</a:t>
            </a: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595884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930127" y="1559913"/>
            <a:ext cx="9478532" cy="6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/>
              <a:t>Termine</a:t>
            </a:r>
            <a:r>
              <a:rPr lang="en-US" sz="2400" kern="0" dirty="0"/>
              <a:t>: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34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539610" y="2825065"/>
            <a:ext cx="10942240" cy="276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412750" marR="635" indent="-3429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Dienstag, 27. August 2024: Informationsveranstaltung im </a:t>
            </a:r>
            <a:r>
              <a:rPr lang="de-CH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Chesselhuus</a:t>
            </a:r>
            <a:endParaRPr lang="de-CH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12750" marR="635" indent="-3429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de-CH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12750" marR="635" indent="-3429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Montag, 16. September 2024: Gemeindeversammlung</a:t>
            </a:r>
            <a:br>
              <a:rPr lang="de-CH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de-CH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12750" marR="635" indent="-342900">
              <a:lnSpc>
                <a:spcPct val="108000"/>
              </a:lnSpc>
              <a:spcBef>
                <a:spcPts val="1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Anfangs 2025: Rechtskraft der Teilrevision Nutzungsplanung</a:t>
            </a: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1787034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DE80F7C-20E4-53E6-1BFC-12984A7320AF}"/>
              </a:ext>
            </a:extLst>
          </p:cNvPr>
          <p:cNvGrpSpPr/>
          <p:nvPr/>
        </p:nvGrpSpPr>
        <p:grpSpPr>
          <a:xfrm>
            <a:off x="4439816" y="1624670"/>
            <a:ext cx="1105155" cy="806288"/>
            <a:chOff x="2246881" y="2626880"/>
            <a:chExt cx="3114191" cy="2272022"/>
          </a:xfrm>
        </p:grpSpPr>
        <p:pic>
          <p:nvPicPr>
            <p:cNvPr id="7" name="Grafik 6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EDFAA685-4BC9-450D-80BA-B1433542E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1" t="17192" r="9687" b="26370"/>
            <a:stretch/>
          </p:blipFill>
          <p:spPr>
            <a:xfrm>
              <a:off x="2246881" y="2626880"/>
              <a:ext cx="3114191" cy="2272022"/>
            </a:xfrm>
            <a:prstGeom prst="rect">
              <a:avLst/>
            </a:prstGeom>
          </p:spPr>
        </p:pic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4B661944-AA8A-D252-D26E-AF4ACA19204D}"/>
                </a:ext>
              </a:extLst>
            </p:cNvPr>
            <p:cNvSpPr/>
            <p:nvPr/>
          </p:nvSpPr>
          <p:spPr>
            <a:xfrm>
              <a:off x="3100552" y="3452648"/>
              <a:ext cx="1376855" cy="515007"/>
            </a:xfrm>
            <a:custGeom>
              <a:avLst/>
              <a:gdLst>
                <a:gd name="connsiteX0" fmla="*/ 1376855 w 1376855"/>
                <a:gd name="connsiteY0" fmla="*/ 515007 h 515007"/>
                <a:gd name="connsiteX1" fmla="*/ 0 w 1376855"/>
                <a:gd name="connsiteY1" fmla="*/ 394138 h 515007"/>
                <a:gd name="connsiteX2" fmla="*/ 94593 w 1376855"/>
                <a:gd name="connsiteY2" fmla="*/ 278524 h 515007"/>
                <a:gd name="connsiteX3" fmla="*/ 262758 w 1376855"/>
                <a:gd name="connsiteY3" fmla="*/ 0 h 515007"/>
                <a:gd name="connsiteX4" fmla="*/ 1376855 w 1376855"/>
                <a:gd name="connsiteY4" fmla="*/ 515007 h 5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855" h="515007">
                  <a:moveTo>
                    <a:pt x="1376855" y="515007"/>
                  </a:moveTo>
                  <a:lnTo>
                    <a:pt x="0" y="394138"/>
                  </a:lnTo>
                  <a:lnTo>
                    <a:pt x="94593" y="278524"/>
                  </a:lnTo>
                  <a:lnTo>
                    <a:pt x="262758" y="0"/>
                  </a:lnTo>
                  <a:lnTo>
                    <a:pt x="1376855" y="515007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BCC01921-A1F5-F6ED-4E8B-CF8C48291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39" b="6719"/>
          <a:stretch/>
        </p:blipFill>
        <p:spPr bwMode="auto">
          <a:xfrm>
            <a:off x="2033524" y="2804153"/>
            <a:ext cx="1114017" cy="973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 descr="Bäume für den Garten als Schattenspender - [SCHÖNER WOHNEN]">
            <a:extLst>
              <a:ext uri="{FF2B5EF4-FFF2-40B4-BE49-F238E27FC236}">
                <a16:creationId xmlns:a16="http://schemas.microsoft.com/office/drawing/2014/main" id="{E24A8F46-35B3-3840-93BC-5127F7A2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46" y="3914228"/>
            <a:ext cx="1081924" cy="10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Diagramm, Reihe, Steigung enthält.&#10;&#10;Automatisch generierte Beschreibung">
            <a:extLst>
              <a:ext uri="{FF2B5EF4-FFF2-40B4-BE49-F238E27FC236}">
                <a16:creationId xmlns:a16="http://schemas.microsoft.com/office/drawing/2014/main" id="{DAE597CD-1D1D-1E42-A36B-880BE8034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" b="14029"/>
          <a:stretch/>
        </p:blipFill>
        <p:spPr>
          <a:xfrm flipH="1">
            <a:off x="2114849" y="5192028"/>
            <a:ext cx="1079014" cy="826385"/>
          </a:xfrm>
          <a:prstGeom prst="rect">
            <a:avLst/>
          </a:prstGeom>
        </p:spPr>
      </p:pic>
      <p:pic>
        <p:nvPicPr>
          <p:cNvPr id="14" name="Picture 6" descr="GSM-Basisstation">
            <a:extLst>
              <a:ext uri="{FF2B5EF4-FFF2-40B4-BE49-F238E27FC236}">
                <a16:creationId xmlns:a16="http://schemas.microsoft.com/office/drawing/2014/main" id="{EF30ED9F-E51D-660C-B26A-127181FB7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45044"/>
          <a:stretch/>
        </p:blipFill>
        <p:spPr bwMode="auto">
          <a:xfrm>
            <a:off x="9622199" y="3723742"/>
            <a:ext cx="1221425" cy="9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 descr="Ein Bild, das Design, Screenshot enthält.&#10;&#10;Automatisch generierte Beschreibung">
            <a:extLst>
              <a:ext uri="{FF2B5EF4-FFF2-40B4-BE49-F238E27FC236}">
                <a16:creationId xmlns:a16="http://schemas.microsoft.com/office/drawing/2014/main" id="{6D0FB09F-AC9B-3346-E265-FF8D62E1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12597"/>
          <a:stretch/>
        </p:blipFill>
        <p:spPr>
          <a:xfrm>
            <a:off x="9593944" y="2688849"/>
            <a:ext cx="1225846" cy="851481"/>
          </a:xfrm>
          <a:prstGeom prst="rect">
            <a:avLst/>
          </a:prstGeom>
        </p:spPr>
      </p:pic>
      <p:pic>
        <p:nvPicPr>
          <p:cNvPr id="2050" name="Picture 2" descr="BAUWELT - Das Lange Haus in Karpfsee">
            <a:extLst>
              <a:ext uri="{FF2B5EF4-FFF2-40B4-BE49-F238E27FC236}">
                <a16:creationId xmlns:a16="http://schemas.microsoft.com/office/drawing/2014/main" id="{445A7416-9D6C-4EC8-D2EC-787FDF6F6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7"/>
          <a:stretch/>
        </p:blipFill>
        <p:spPr bwMode="auto">
          <a:xfrm>
            <a:off x="9593944" y="1501574"/>
            <a:ext cx="1225846" cy="10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ttika mit Aussicht – Idealbau Architektur AG – Die Architekten">
            <a:extLst>
              <a:ext uri="{FF2B5EF4-FFF2-40B4-BE49-F238E27FC236}">
                <a16:creationId xmlns:a16="http://schemas.microsoft.com/office/drawing/2014/main" id="{4C919C1D-2B44-4441-E210-41891EBB6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11276"/>
          <a:stretch/>
        </p:blipFill>
        <p:spPr bwMode="auto">
          <a:xfrm>
            <a:off x="6680062" y="1554345"/>
            <a:ext cx="1218123" cy="94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agraph, Baurecht, Privates Baurecht, Öffentliches Baurecht, Baugesetz,  Bauordnung, Bauplan, Bauwesen, Architekt, Zeichnung, Gesetz, Modernisierung  Stock-Foto | Adobe Stock">
            <a:extLst>
              <a:ext uri="{FF2B5EF4-FFF2-40B4-BE49-F238E27FC236}">
                <a16:creationId xmlns:a16="http://schemas.microsoft.com/office/drawing/2014/main" id="{A3409315-C5D3-6190-DBB3-13C6B588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29268" r="39884" b="9717"/>
          <a:stretch/>
        </p:blipFill>
        <p:spPr bwMode="auto">
          <a:xfrm>
            <a:off x="2047878" y="1587943"/>
            <a:ext cx="1114017" cy="10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12584C1-3B84-A91E-FF57-9BA6CB6C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34" y="2753755"/>
            <a:ext cx="5426885" cy="326465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470C86F-7729-BD10-1727-2786831948D0}"/>
              </a:ext>
            </a:extLst>
          </p:cNvPr>
          <p:cNvSpPr txBox="1"/>
          <p:nvPr/>
        </p:nvSpPr>
        <p:spPr>
          <a:xfrm>
            <a:off x="4717141" y="3747021"/>
            <a:ext cx="372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?? Fragen ??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41DF533-89FD-9CCA-F00E-6F428085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35</a:t>
            </a:fld>
            <a:endParaRPr lang="de-CH" dirty="0"/>
          </a:p>
        </p:txBody>
      </p:sp>
      <p:pic>
        <p:nvPicPr>
          <p:cNvPr id="6" name="Bild 8" descr="Ruderalflächen unserer Kundengärten">
            <a:extLst>
              <a:ext uri="{FF2B5EF4-FFF2-40B4-BE49-F238E27FC236}">
                <a16:creationId xmlns:a16="http://schemas.microsoft.com/office/drawing/2014/main" id="{FFD9FA90-7498-5358-14B8-7878CD9646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/>
          <a:stretch/>
        </p:blipFill>
        <p:spPr bwMode="auto">
          <a:xfrm>
            <a:off x="9622199" y="4955196"/>
            <a:ext cx="1197591" cy="1063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73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2253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ED8B7692-2E45-73C0-D412-F3295DF0E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8728"/>
          <a:stretch/>
        </p:blipFill>
        <p:spPr>
          <a:xfrm>
            <a:off x="1612866" y="1016277"/>
            <a:ext cx="8966267" cy="5233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6030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BA6A51D-9867-02DA-BFBF-E3DC49A3E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2341" y="4797152"/>
            <a:ext cx="8987317" cy="1143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Volumenzuwachs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Attika-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Regelung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Vollgeschossen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um 7.7%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Vollgeschossen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um 5.6 %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Vollgeschossen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um 4.4 %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B43B8B-2704-95A0-F5DF-BF6239E5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76" y="1109210"/>
            <a:ext cx="2159635" cy="2159635"/>
          </a:xfrm>
          <a:prstGeom prst="rect">
            <a:avLst/>
          </a:prstGeom>
        </p:spPr>
      </p:pic>
      <p:pic>
        <p:nvPicPr>
          <p:cNvPr id="7" name="Bild 11" descr="XServe HD:asa_Auftraege_1000_bis_:1800_1849:1813_Fehraltorf_Teilrevision_BZO:1813_Plaene:1813_Pdf_aktuell:1813_Schema2_alte_Berechnung_Attikageschoss_20180219.pdf">
            <a:extLst>
              <a:ext uri="{FF2B5EF4-FFF2-40B4-BE49-F238E27FC236}">
                <a16:creationId xmlns:a16="http://schemas.microsoft.com/office/drawing/2014/main" id="{B3433468-E868-BD00-876F-72AFD8003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49" y="1224655"/>
            <a:ext cx="3168757" cy="33731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Bild 5">
            <a:extLst>
              <a:ext uri="{FF2B5EF4-FFF2-40B4-BE49-F238E27FC236}">
                <a16:creationId xmlns:a16="http://schemas.microsoft.com/office/drawing/2014/main" id="{DEA5D546-48E2-47D3-FFFD-9A31F0A38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45" y="1084445"/>
            <a:ext cx="2260600" cy="2184400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1" name="Bild 13" descr="XServe HD:asa_Auftraege_1000_bis_:1800_1849:1813_Fehraltorf_Teilrevision_BZO:1813_Plaene:1813_Pdf_aktuell:1813_Schema2_neue_Berechnung_Attikageschoss_20180219.pdf">
            <a:extLst>
              <a:ext uri="{FF2B5EF4-FFF2-40B4-BE49-F238E27FC236}">
                <a16:creationId xmlns:a16="http://schemas.microsoft.com/office/drawing/2014/main" id="{93744B48-142E-7249-E3C5-36865F41F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348605"/>
            <a:ext cx="3293511" cy="33447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88136-C649-35B6-46BD-C1457C3D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2524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E18FE9A-FFB4-D452-43FF-78192B132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356834"/>
              </p:ext>
            </p:extLst>
          </p:nvPr>
        </p:nvGraphicFramePr>
        <p:xfrm>
          <a:off x="1127448" y="1752600"/>
          <a:ext cx="10225136" cy="3838620"/>
        </p:xfrm>
        <a:graphic>
          <a:graphicData uri="http://schemas.openxmlformats.org/drawingml/2006/table">
            <a:tbl>
              <a:tblPr firstRow="1" firstCol="1" bandRow="1"/>
              <a:tblGrid>
                <a:gridCol w="5383323">
                  <a:extLst>
                    <a:ext uri="{9D8B030D-6E8A-4147-A177-3AD203B41FA5}">
                      <a16:colId xmlns:a16="http://schemas.microsoft.com/office/drawing/2014/main" val="2220206551"/>
                    </a:ext>
                  </a:extLst>
                </a:gridCol>
                <a:gridCol w="4841813">
                  <a:extLst>
                    <a:ext uri="{9D8B030D-6E8A-4147-A177-3AD203B41FA5}">
                      <a16:colId xmlns:a16="http://schemas.microsoft.com/office/drawing/2014/main" val="1869734350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Begriff neu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Begriff bisher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65767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1" i="0" u="none" strike="noStrike" spc="3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1" i="0" u="none" strike="noStrike" spc="3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Kleinbauten und Anbauten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Besondere Gebäude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073387"/>
                  </a:ext>
                </a:extLst>
              </a:tr>
              <a:tr h="738415"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1" i="0" u="none" strike="noStrike" spc="3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1" i="0" u="none" strike="noStrike" spc="3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Massgebendes Terrain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gewachsenes Terrain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478666"/>
                  </a:ext>
                </a:extLst>
              </a:tr>
              <a:tr h="689966"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1" i="0" u="none" strike="noStrike" spc="3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1" i="0" u="none" strike="noStrike" spc="3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Grünflächenziffer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Freiflächenziffer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424674"/>
                  </a:ext>
                </a:extLst>
              </a:tr>
              <a:tr h="803867"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1" i="0" u="none" strike="noStrike" spc="3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1" i="0" u="none" strike="noStrike" spc="3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Fassadenhöhe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 fontAlgn="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2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Gebäudehöhe</a:t>
                      </a:r>
                      <a:endParaRPr lang="de-CH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035" marR="16035" marT="1603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330473"/>
                  </a:ext>
                </a:extLst>
              </a:tr>
            </a:tbl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F10C048-48A3-2F37-DCEA-34154218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641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1289466" y="1519094"/>
            <a:ext cx="9478532" cy="103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40 </a:t>
            </a:r>
            <a:r>
              <a:rPr lang="en-US" sz="2400" kern="0" dirty="0" err="1"/>
              <a:t>Einwendungsschreiben</a:t>
            </a:r>
            <a:r>
              <a:rPr lang="en-US" sz="2400" kern="0" dirty="0"/>
              <a:t> </a:t>
            </a:r>
            <a:r>
              <a:rPr lang="en-US" sz="2400" kern="0" dirty="0" err="1"/>
              <a:t>im</a:t>
            </a:r>
            <a:r>
              <a:rPr lang="en-US" sz="2400" kern="0" dirty="0"/>
              <a:t> </a:t>
            </a:r>
            <a:r>
              <a:rPr lang="en-US" sz="2400" kern="0" dirty="0" err="1"/>
              <a:t>Mitwirkungsverfahren</a:t>
            </a:r>
            <a:r>
              <a:rPr lang="en-US" sz="2400" kern="0" dirty="0"/>
              <a:t> von Mitte </a:t>
            </a:r>
            <a:r>
              <a:rPr lang="en-US" sz="2400" kern="0" dirty="0" err="1"/>
              <a:t>Februar</a:t>
            </a:r>
            <a:r>
              <a:rPr lang="en-US" sz="2400" kern="0" dirty="0"/>
              <a:t> bis Mitte April 2024 </a:t>
            </a:r>
            <a:r>
              <a:rPr lang="en-US" sz="2400" kern="0" dirty="0" err="1"/>
              <a:t>mit</a:t>
            </a:r>
            <a:r>
              <a:rPr lang="en-US" sz="2400" kern="0" dirty="0"/>
              <a:t> den </a:t>
            </a:r>
            <a:r>
              <a:rPr lang="en-US" sz="2400" kern="0" dirty="0" err="1"/>
              <a:t>Schwerpunkten</a:t>
            </a:r>
            <a:r>
              <a:rPr lang="en-US" sz="2400" kern="0" dirty="0"/>
              <a:t>: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1289466" y="2917730"/>
            <a:ext cx="9613068" cy="27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fr-CH" sz="2400" b="0" kern="0" dirty="0" err="1"/>
              <a:t>Grünflächenziffern</a:t>
            </a:r>
            <a:r>
              <a:rPr lang="fr-CH" sz="2400" b="0" kern="0" dirty="0"/>
              <a:t> / </a:t>
            </a:r>
            <a:r>
              <a:rPr lang="fr-CH" sz="2400" b="0" kern="0" dirty="0" err="1"/>
              <a:t>Anforderungen</a:t>
            </a:r>
            <a:r>
              <a:rPr lang="fr-CH" sz="2400" b="0" kern="0" dirty="0"/>
              <a:t> an </a:t>
            </a:r>
            <a:r>
              <a:rPr lang="fr-CH" sz="2400" b="0" kern="0" dirty="0" err="1"/>
              <a:t>Grünflächen</a:t>
            </a:r>
            <a:endParaRPr lang="fr-CH" sz="2400" b="0" kern="0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Baumschutz</a:t>
            </a:r>
            <a:endParaRPr lang="en-US" sz="2400" b="0" kern="0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Tumbelenstrasse</a:t>
            </a:r>
            <a:r>
              <a:rPr lang="en-US" sz="2400" b="0" kern="0" dirty="0"/>
              <a:t> Nord (</a:t>
            </a:r>
            <a:r>
              <a:rPr lang="en-US" sz="2400" b="0" kern="0" dirty="0" err="1"/>
              <a:t>Höhen</a:t>
            </a:r>
            <a:r>
              <a:rPr lang="en-US" sz="2400" b="0" kern="0" dirty="0"/>
              <a:t> und </a:t>
            </a:r>
            <a:r>
              <a:rPr lang="en-US" sz="2400" b="0" kern="0" dirty="0" err="1"/>
              <a:t>preiswerter</a:t>
            </a:r>
            <a:r>
              <a:rPr lang="en-US" sz="2400" b="0" kern="0" dirty="0"/>
              <a:t> </a:t>
            </a:r>
            <a:r>
              <a:rPr lang="en-US" sz="2400" b="0" kern="0" dirty="0" err="1"/>
              <a:t>Wohnraum</a:t>
            </a:r>
            <a:r>
              <a:rPr lang="en-US" sz="2400" b="0" kern="0" dirty="0"/>
              <a:t>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Dichten</a:t>
            </a:r>
            <a:r>
              <a:rPr lang="en-US" sz="2400" b="0" kern="0" dirty="0"/>
              <a:t> in </a:t>
            </a:r>
            <a:r>
              <a:rPr lang="en-US" sz="2400" b="0" kern="0" dirty="0" err="1"/>
              <a:t>Wohnzonen</a:t>
            </a:r>
            <a:endParaRPr lang="en-US" sz="2400" b="0" kern="0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Verkaufsflächen</a:t>
            </a:r>
            <a:r>
              <a:rPr lang="en-US" sz="2400" b="0" kern="0" dirty="0"/>
              <a:t> in </a:t>
            </a:r>
            <a:r>
              <a:rPr lang="en-US" sz="2400" b="0" kern="0" dirty="0" err="1"/>
              <a:t>Industrie</a:t>
            </a:r>
            <a:r>
              <a:rPr lang="en-US" sz="2400" b="0" kern="0" dirty="0"/>
              <a:t>- und </a:t>
            </a:r>
            <a:r>
              <a:rPr lang="en-US" sz="2400" b="0" kern="0" dirty="0" err="1"/>
              <a:t>Gewerbezonen</a:t>
            </a:r>
            <a:r>
              <a:rPr lang="en-US" sz="2400" b="0" kern="0" dirty="0"/>
              <a:t> </a:t>
            </a:r>
            <a:r>
              <a:rPr lang="en-US" sz="2400" b="0" kern="0" dirty="0" err="1"/>
              <a:t>beibehalten</a:t>
            </a: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277874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731404" y="1626495"/>
            <a:ext cx="10729192" cy="43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kern="0" baseline="30000" dirty="0"/>
            </a:br>
            <a:endParaRPr lang="en-US" kern="0" baseline="3000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r>
              <a:rPr lang="en-US" kern="0" dirty="0"/>
              <a:t> </a:t>
            </a:r>
            <a:r>
              <a:rPr lang="en-US" sz="2400" kern="0" dirty="0" err="1"/>
              <a:t>Ablauf</a:t>
            </a:r>
            <a:endParaRPr lang="en-US" sz="2400" kern="0" dirty="0"/>
          </a:p>
          <a:p>
            <a:endParaRPr lang="en-US" sz="2400" kern="0" dirty="0"/>
          </a:p>
          <a:p>
            <a:r>
              <a:rPr lang="en-US" sz="2400" kern="0" dirty="0"/>
              <a:t>1. </a:t>
            </a:r>
            <a:r>
              <a:rPr lang="en-US" sz="2400" kern="0" dirty="0" err="1"/>
              <a:t>Einleitung</a:t>
            </a:r>
            <a:r>
              <a:rPr lang="en-US" sz="2400" kern="0" dirty="0"/>
              <a:t>					</a:t>
            </a:r>
            <a:r>
              <a:rPr lang="en-US" sz="2400" b="0" kern="0" dirty="0"/>
              <a:t>Lukas </a:t>
            </a:r>
            <a:r>
              <a:rPr lang="en-US" sz="2400" b="0" kern="0" dirty="0" err="1"/>
              <a:t>Steudler</a:t>
            </a:r>
            <a:r>
              <a:rPr lang="en-US" sz="2400" b="0" kern="0" dirty="0"/>
              <a:t>, </a:t>
            </a:r>
            <a:r>
              <a:rPr lang="en-US" sz="2400" b="0" kern="0" dirty="0" err="1"/>
              <a:t>Bauvorstand</a:t>
            </a:r>
            <a:br>
              <a:rPr lang="en-US" sz="2400" kern="0" dirty="0"/>
            </a:br>
            <a:endParaRPr lang="en-US" sz="2400" kern="0" dirty="0"/>
          </a:p>
          <a:p>
            <a:r>
              <a:rPr lang="en-US" sz="2400" kern="0" dirty="0"/>
              <a:t>2. </a:t>
            </a:r>
            <a:r>
              <a:rPr lang="en-US" sz="2400" kern="0" dirty="0" err="1"/>
              <a:t>Umfang</a:t>
            </a:r>
            <a:r>
              <a:rPr lang="en-US" sz="2400" kern="0" dirty="0"/>
              <a:t> </a:t>
            </a:r>
            <a:r>
              <a:rPr lang="en-US" sz="2400" kern="0" dirty="0" err="1"/>
              <a:t>Teilrevision</a:t>
            </a:r>
            <a:r>
              <a:rPr lang="en-US" sz="2400" kern="0" dirty="0"/>
              <a:t>			</a:t>
            </a:r>
            <a:r>
              <a:rPr lang="en-US" sz="2400" b="0" kern="0" dirty="0"/>
              <a:t>Roland </a:t>
            </a:r>
            <a:r>
              <a:rPr lang="en-US" sz="2400" b="0" kern="0" dirty="0" err="1"/>
              <a:t>Iten</a:t>
            </a:r>
            <a:r>
              <a:rPr lang="en-US" sz="2400" b="0" kern="0" dirty="0"/>
              <a:t>, e10-planning</a:t>
            </a:r>
            <a:br>
              <a:rPr lang="en-US" sz="2400" kern="0" dirty="0"/>
            </a:br>
            <a:endParaRPr lang="en-US" sz="2400" kern="0" dirty="0"/>
          </a:p>
          <a:p>
            <a:r>
              <a:rPr lang="en-US" sz="2400" kern="0" dirty="0"/>
              <a:t>3. </a:t>
            </a:r>
            <a:r>
              <a:rPr lang="en-US" sz="2400" kern="0" dirty="0" err="1"/>
              <a:t>Umzonung</a:t>
            </a:r>
            <a:r>
              <a:rPr lang="en-US" sz="2400" kern="0" dirty="0"/>
              <a:t> </a:t>
            </a:r>
            <a:r>
              <a:rPr lang="en-US" sz="2400" kern="0" dirty="0" err="1"/>
              <a:t>Tumbelen</a:t>
            </a:r>
            <a:r>
              <a:rPr lang="en-US" sz="2400" kern="0" dirty="0"/>
              <a:t> Nord		</a:t>
            </a:r>
            <a:r>
              <a:rPr lang="en-US" sz="2400" b="0" kern="0" dirty="0"/>
              <a:t>Ivo Wechsler, Huber + </a:t>
            </a:r>
            <a:r>
              <a:rPr lang="en-US" sz="2400" b="0" kern="0" dirty="0" err="1"/>
              <a:t>Suhner</a:t>
            </a:r>
            <a:r>
              <a:rPr lang="en-US" sz="2400" b="0" kern="0" dirty="0"/>
              <a:t> AG</a:t>
            </a:r>
          </a:p>
          <a:p>
            <a:endParaRPr lang="en-US" sz="2400" kern="0" dirty="0"/>
          </a:p>
          <a:p>
            <a:r>
              <a:rPr lang="en-US" sz="2400" kern="0" dirty="0"/>
              <a:t>4. </a:t>
            </a:r>
            <a:r>
              <a:rPr lang="en-US" sz="2400" kern="0" dirty="0" err="1"/>
              <a:t>Fragebeantwortung</a:t>
            </a:r>
            <a:r>
              <a:rPr lang="en-US" sz="2400" kern="0" dirty="0"/>
              <a:t>			</a:t>
            </a:r>
            <a:r>
              <a:rPr lang="en-US" sz="2400" b="0" kern="0" dirty="0"/>
              <a:t>Lukas </a:t>
            </a:r>
            <a:r>
              <a:rPr lang="en-US" sz="2400" b="0" kern="0" dirty="0" err="1"/>
              <a:t>Steudler</a:t>
            </a:r>
            <a:r>
              <a:rPr lang="en-US" sz="2400" b="0" kern="0" dirty="0"/>
              <a:t>, </a:t>
            </a:r>
            <a:r>
              <a:rPr lang="en-US" sz="2400" b="0" kern="0" dirty="0" err="1"/>
              <a:t>Bauvorstand</a:t>
            </a:r>
            <a:endParaRPr lang="en-US" sz="2400" b="0" kern="0" dirty="0"/>
          </a:p>
          <a:p>
            <a:endParaRPr lang="en-US" kern="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5314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70938"/>
            <a:ext cx="10363200" cy="1178416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8AC2D-DC9D-ECCD-13B4-71EC3199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340767"/>
            <a:ext cx="15148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D3BC47-440F-9C89-B07F-B26A85E29A5B}"/>
              </a:ext>
            </a:extLst>
          </p:cNvPr>
          <p:cNvSpPr txBox="1">
            <a:spLocks/>
          </p:cNvSpPr>
          <p:nvPr/>
        </p:nvSpPr>
        <p:spPr bwMode="auto">
          <a:xfrm>
            <a:off x="2783632" y="1767337"/>
            <a:ext cx="6660740" cy="8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TEILREVISION – </a:t>
            </a:r>
            <a:r>
              <a:rPr lang="en-US" sz="2400" kern="0" dirty="0" err="1"/>
              <a:t>keine</a:t>
            </a:r>
            <a:r>
              <a:rPr lang="en-US" sz="2400" kern="0" dirty="0"/>
              <a:t> </a:t>
            </a:r>
            <a:r>
              <a:rPr lang="en-US" sz="2400" kern="0" dirty="0" err="1"/>
              <a:t>Gesamtrevision</a:t>
            </a:r>
            <a:r>
              <a:rPr lang="en-US" sz="2400" kern="0" dirty="0"/>
              <a:t> – </a:t>
            </a:r>
            <a:r>
              <a:rPr lang="en-US" sz="2400" kern="0" dirty="0" err="1"/>
              <a:t>weil</a:t>
            </a:r>
            <a:r>
              <a:rPr lang="en-US" sz="2400" kern="0" dirty="0"/>
              <a:t>:</a:t>
            </a:r>
          </a:p>
          <a:p>
            <a:endParaRPr lang="en-US" kern="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08926-87D7-5E01-12E4-52F4C04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41</a:t>
            </a:fld>
            <a:endParaRPr lang="de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A9A772-BBC0-04D9-9AD2-4CDE7043EF87}"/>
              </a:ext>
            </a:extLst>
          </p:cNvPr>
          <p:cNvSpPr txBox="1">
            <a:spLocks/>
          </p:cNvSpPr>
          <p:nvPr/>
        </p:nvSpPr>
        <p:spPr bwMode="auto">
          <a:xfrm>
            <a:off x="1595500" y="2924944"/>
            <a:ext cx="9001000" cy="27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fr-CH" sz="2400" b="0" kern="0" dirty="0" err="1"/>
              <a:t>sich</a:t>
            </a:r>
            <a:r>
              <a:rPr lang="fr-CH" sz="2400" b="0" kern="0" dirty="0"/>
              <a:t> die </a:t>
            </a:r>
            <a:r>
              <a:rPr lang="fr-CH" sz="2400" b="0" kern="0" dirty="0" err="1"/>
              <a:t>Struktur</a:t>
            </a:r>
            <a:r>
              <a:rPr lang="fr-CH" sz="2400" b="0" kern="0" dirty="0"/>
              <a:t> der Bau- </a:t>
            </a:r>
            <a:r>
              <a:rPr lang="fr-CH" sz="2400" b="0" kern="0" dirty="0" err="1"/>
              <a:t>und</a:t>
            </a:r>
            <a:r>
              <a:rPr lang="fr-CH" sz="2400" b="0" kern="0" dirty="0"/>
              <a:t> </a:t>
            </a:r>
            <a:r>
              <a:rPr lang="fr-CH" sz="2400" b="0" kern="0" dirty="0" err="1"/>
              <a:t>Zonenordnung</a:t>
            </a:r>
            <a:r>
              <a:rPr lang="fr-CH" sz="2400" b="0" kern="0" dirty="0"/>
              <a:t> </a:t>
            </a:r>
            <a:r>
              <a:rPr lang="fr-CH" sz="2400" b="0" kern="0" dirty="0" err="1"/>
              <a:t>bewährt</a:t>
            </a:r>
            <a:r>
              <a:rPr lang="fr-CH" sz="2400" b="0" kern="0" dirty="0"/>
              <a:t> </a:t>
            </a:r>
            <a:r>
              <a:rPr lang="fr-CH" sz="2400" b="0" kern="0" dirty="0" err="1"/>
              <a:t>hat</a:t>
            </a:r>
            <a:r>
              <a:rPr lang="fr-CH" sz="2400" b="0" kern="0" dirty="0"/>
              <a:t>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fr-CH" sz="2400" b="0" kern="0" dirty="0"/>
              <a:t>die </a:t>
            </a:r>
            <a:r>
              <a:rPr lang="fr-CH" sz="2400" b="0" kern="0" dirty="0" err="1"/>
              <a:t>Gliederung</a:t>
            </a:r>
            <a:r>
              <a:rPr lang="fr-CH" sz="2400" b="0" kern="0" dirty="0"/>
              <a:t> der </a:t>
            </a:r>
            <a:r>
              <a:rPr lang="fr-CH" sz="2400" b="0" kern="0" dirty="0" err="1"/>
              <a:t>Bauordnung</a:t>
            </a:r>
            <a:r>
              <a:rPr lang="fr-CH" sz="2400" b="0" kern="0" dirty="0"/>
              <a:t> </a:t>
            </a:r>
            <a:r>
              <a:rPr lang="fr-CH" sz="2400" b="0" kern="0" dirty="0" err="1"/>
              <a:t>übernommen</a:t>
            </a:r>
            <a:r>
              <a:rPr lang="fr-CH" sz="2400" b="0" kern="0" dirty="0"/>
              <a:t> </a:t>
            </a:r>
            <a:r>
              <a:rPr lang="fr-CH" sz="2400" b="0" kern="0" dirty="0" err="1"/>
              <a:t>wird</a:t>
            </a:r>
            <a:r>
              <a:rPr lang="fr-CH" sz="2400" b="0" kern="0" dirty="0"/>
              <a:t>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/>
              <a:t>die </a:t>
            </a:r>
            <a:r>
              <a:rPr lang="en-US" sz="2400" b="0" kern="0" dirty="0" err="1"/>
              <a:t>Zonenstruktur</a:t>
            </a:r>
            <a:r>
              <a:rPr lang="en-US" sz="2400" b="0" kern="0" dirty="0"/>
              <a:t> </a:t>
            </a:r>
            <a:r>
              <a:rPr lang="en-US" sz="2400" b="0" kern="0" dirty="0" err="1"/>
              <a:t>weitergeführt</a:t>
            </a:r>
            <a:r>
              <a:rPr lang="en-US" sz="2400" b="0" kern="0" dirty="0"/>
              <a:t> </a:t>
            </a:r>
            <a:r>
              <a:rPr lang="en-US" sz="2400" b="0" kern="0" dirty="0" err="1"/>
              <a:t>wird</a:t>
            </a:r>
            <a:r>
              <a:rPr lang="en-US" sz="2400" b="0" kern="0" dirty="0"/>
              <a:t>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0" kern="0" dirty="0" err="1"/>
              <a:t>nur</a:t>
            </a:r>
            <a:r>
              <a:rPr lang="en-US" sz="2400" b="0" kern="0" dirty="0"/>
              <a:t> </a:t>
            </a:r>
            <a:r>
              <a:rPr lang="en-US" sz="2400" b="0" kern="0" dirty="0" err="1"/>
              <a:t>Teilbereiche</a:t>
            </a:r>
            <a:r>
              <a:rPr lang="en-US" sz="2400" b="0" kern="0" dirty="0"/>
              <a:t> der </a:t>
            </a:r>
            <a:r>
              <a:rPr lang="en-US" sz="2400" b="0" kern="0" dirty="0" err="1"/>
              <a:t>Nutzungsplanung</a:t>
            </a:r>
            <a:r>
              <a:rPr lang="en-US" sz="2400" b="0" kern="0" dirty="0"/>
              <a:t> </a:t>
            </a:r>
            <a:r>
              <a:rPr lang="en-US" sz="2400" b="0" kern="0" dirty="0" err="1"/>
              <a:t>betroffen</a:t>
            </a:r>
            <a:r>
              <a:rPr lang="en-US" sz="2400" b="0" kern="0" dirty="0"/>
              <a:t> </a:t>
            </a:r>
            <a:r>
              <a:rPr lang="en-US" sz="2400" b="0" kern="0" dirty="0" err="1"/>
              <a:t>sind</a:t>
            </a:r>
            <a:r>
              <a:rPr lang="en-US" sz="2400" b="0" kern="0" dirty="0"/>
              <a:t>.</a:t>
            </a:r>
            <a:br>
              <a:rPr lang="en-US" sz="2400" b="0" kern="0" dirty="0"/>
            </a:br>
            <a:endParaRPr lang="en-US" sz="2400" b="0" kern="0" dirty="0"/>
          </a:p>
        </p:txBody>
      </p:sp>
    </p:spTree>
    <p:extLst>
      <p:ext uri="{BB962C8B-B14F-4D97-AF65-F5344CB8AC3E}">
        <p14:creationId xmlns:p14="http://schemas.microsoft.com/office/powerpoint/2010/main" val="2841696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7614" y="1127644"/>
            <a:ext cx="5469158" cy="418878"/>
          </a:xfrm>
        </p:spPr>
        <p:txBody>
          <a:bodyPr/>
          <a:lstStyle/>
          <a:p>
            <a:r>
              <a:rPr lang="en-US" dirty="0" err="1"/>
              <a:t>Ankündigung</a:t>
            </a:r>
            <a:r>
              <a:rPr lang="en-US" dirty="0"/>
              <a:t> </a:t>
            </a:r>
            <a:r>
              <a:rPr lang="en-US" dirty="0" err="1"/>
              <a:t>Einzonungsabsicht</a:t>
            </a:r>
            <a:r>
              <a:rPr lang="en-US" dirty="0"/>
              <a:t> </a:t>
            </a:r>
            <a:r>
              <a:rPr lang="en-US" dirty="0" err="1"/>
              <a:t>Chlausenweid</a:t>
            </a:r>
            <a:endParaRPr lang="en-US" dirty="0"/>
          </a:p>
        </p:txBody>
      </p:sp>
      <p:pic>
        <p:nvPicPr>
          <p:cNvPr id="7" name="Grafik 6" descr="Ein Bild, das Schnee enthält.&#10;&#10;Automatisch generierte Beschreibung">
            <a:extLst>
              <a:ext uri="{FF2B5EF4-FFF2-40B4-BE49-F238E27FC236}">
                <a16:creationId xmlns:a16="http://schemas.microsoft.com/office/drawing/2014/main" id="{ECC17D00-7784-E8FA-7B50-03E2F31AF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9" b="25052"/>
          <a:stretch/>
        </p:blipFill>
        <p:spPr>
          <a:xfrm>
            <a:off x="6325816" y="3429000"/>
            <a:ext cx="5256584" cy="2675772"/>
          </a:xfrm>
          <a:prstGeom prst="rect">
            <a:avLst/>
          </a:prstGeom>
        </p:spPr>
      </p:pic>
      <p:pic>
        <p:nvPicPr>
          <p:cNvPr id="10" name="Grafik 9" descr="Ein Bild, das Entwurf enthält.&#10;&#10;Automatisch generierte Beschreibung">
            <a:extLst>
              <a:ext uri="{FF2B5EF4-FFF2-40B4-BE49-F238E27FC236}">
                <a16:creationId xmlns:a16="http://schemas.microsoft.com/office/drawing/2014/main" id="{4688F2B5-3490-2CD1-FE41-E0BFB34E85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2" r="20654" b="11008"/>
          <a:stretch/>
        </p:blipFill>
        <p:spPr>
          <a:xfrm>
            <a:off x="6325816" y="1127644"/>
            <a:ext cx="5256584" cy="216626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1A3E41F-E423-6305-7E11-A85FC96BAF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7457" r="28877" b="16010"/>
          <a:stretch/>
        </p:blipFill>
        <p:spPr>
          <a:xfrm>
            <a:off x="876770" y="1720512"/>
            <a:ext cx="5283384" cy="4384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D1C82B-35A2-7122-12E5-6B1D0623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0291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pic>
        <p:nvPicPr>
          <p:cNvPr id="4" name="Grafik 3" descr="Ein Bild, das Städtebau, Haus, Vorort, Karte enthält.&#10;&#10;Automatisch generierte Beschreibung">
            <a:extLst>
              <a:ext uri="{FF2B5EF4-FFF2-40B4-BE49-F238E27FC236}">
                <a16:creationId xmlns:a16="http://schemas.microsoft.com/office/drawing/2014/main" id="{A31816FE-7454-EBA4-3C00-57F2814CD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"/>
          <a:stretch/>
        </p:blipFill>
        <p:spPr>
          <a:xfrm>
            <a:off x="5304568" y="1484784"/>
            <a:ext cx="6449732" cy="46805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6EBB9C-085B-7FBC-3C83-5F030DDDCFDF}"/>
              </a:ext>
            </a:extLst>
          </p:cNvPr>
          <p:cNvSpPr txBox="1"/>
          <p:nvPr/>
        </p:nvSpPr>
        <p:spPr>
          <a:xfrm>
            <a:off x="263352" y="158665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Grünflächenziffer (GFZ)</a:t>
            </a:r>
            <a:br>
              <a:rPr lang="de-DE" dirty="0"/>
            </a:br>
            <a:r>
              <a:rPr lang="de-DE" dirty="0" err="1"/>
              <a:t>Bachtelstrasse</a:t>
            </a:r>
            <a:r>
              <a:rPr lang="de-DE" dirty="0"/>
              <a:t> 32, W1.6</a:t>
            </a:r>
          </a:p>
          <a:p>
            <a:endParaRPr lang="de-DE" dirty="0"/>
          </a:p>
          <a:p>
            <a:r>
              <a:rPr lang="de-DE" dirty="0"/>
              <a:t>Grundstücksfläche: 622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Versiegelt mit Gebäude, Vorplatz, Sitzplatz und </a:t>
            </a:r>
            <a:r>
              <a:rPr lang="de-DE" dirty="0" err="1"/>
              <a:t>Fusswegen</a:t>
            </a:r>
            <a:r>
              <a:rPr lang="de-DE" dirty="0"/>
              <a:t>: 350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Unversiegelte und bepflanzte Grünfläche: 272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GFZ: 43 %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EF8ED-0CAE-230A-8E23-EEA16B4D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2537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6EBB9C-085B-7FBC-3C83-5F030DDDCFDF}"/>
              </a:ext>
            </a:extLst>
          </p:cNvPr>
          <p:cNvSpPr txBox="1"/>
          <p:nvPr/>
        </p:nvSpPr>
        <p:spPr>
          <a:xfrm>
            <a:off x="263352" y="158665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Grünflächenziffer (GFZ)</a:t>
            </a:r>
            <a:br>
              <a:rPr lang="de-DE" dirty="0"/>
            </a:br>
            <a:r>
              <a:rPr lang="de-DE" dirty="0" err="1"/>
              <a:t>Mattenstrasse</a:t>
            </a:r>
            <a:r>
              <a:rPr lang="de-DE" dirty="0"/>
              <a:t> 78; W2.6</a:t>
            </a:r>
          </a:p>
          <a:p>
            <a:endParaRPr lang="de-DE" dirty="0"/>
          </a:p>
          <a:p>
            <a:r>
              <a:rPr lang="de-DE" dirty="0"/>
              <a:t>Grundstücksfläche: 2240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Versiegelt mit Gebäude, Vorplatz, Sitzplatz und </a:t>
            </a:r>
            <a:r>
              <a:rPr lang="de-DE" dirty="0" err="1"/>
              <a:t>Fusswegen</a:t>
            </a:r>
            <a:r>
              <a:rPr lang="de-DE" dirty="0"/>
              <a:t>: 1240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Unversiegelte und bepflanzte Grünfläche: 920 m</a:t>
            </a:r>
            <a:r>
              <a:rPr lang="de-DE" baseline="30000" dirty="0"/>
              <a:t>2</a:t>
            </a:r>
            <a:endParaRPr lang="de-DE" dirty="0"/>
          </a:p>
          <a:p>
            <a:endParaRPr lang="de-DE" dirty="0"/>
          </a:p>
          <a:p>
            <a:r>
              <a:rPr lang="de-DE" dirty="0"/>
              <a:t>GFZ: 41.0 %</a:t>
            </a:r>
          </a:p>
        </p:txBody>
      </p:sp>
      <p:pic>
        <p:nvPicPr>
          <p:cNvPr id="5" name="Grafik 4" descr="Ein Bild, das Städtebau, draußen, Gras, Gebäude enthält.&#10;&#10;Automatisch generierte Beschreibung">
            <a:extLst>
              <a:ext uri="{FF2B5EF4-FFF2-40B4-BE49-F238E27FC236}">
                <a16:creationId xmlns:a16="http://schemas.microsoft.com/office/drawing/2014/main" id="{4DA2F86C-455E-4470-9377-70AC4E295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659236"/>
            <a:ext cx="5617363" cy="45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2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6EBB9C-085B-7FBC-3C83-5F030DDDCFDF}"/>
              </a:ext>
            </a:extLst>
          </p:cNvPr>
          <p:cNvSpPr txBox="1"/>
          <p:nvPr/>
        </p:nvSpPr>
        <p:spPr>
          <a:xfrm>
            <a:off x="263352" y="158665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Grünflächenziffer (GFZ)</a:t>
            </a:r>
            <a:br>
              <a:rPr lang="de-DE" dirty="0"/>
            </a:br>
            <a:r>
              <a:rPr lang="de-DE" dirty="0" err="1"/>
              <a:t>Hochstrasse</a:t>
            </a:r>
            <a:r>
              <a:rPr lang="de-DE" dirty="0"/>
              <a:t> 31/33; Z3.5</a:t>
            </a:r>
          </a:p>
          <a:p>
            <a:endParaRPr lang="de-DE" dirty="0"/>
          </a:p>
          <a:p>
            <a:r>
              <a:rPr lang="de-DE" dirty="0"/>
              <a:t>Grundstücksfläche: 7500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Versiegelt mit Gebäude, Vorplatz, Sitzplatz und </a:t>
            </a:r>
            <a:r>
              <a:rPr lang="de-DE" dirty="0" err="1"/>
              <a:t>Fusswegen</a:t>
            </a:r>
            <a:r>
              <a:rPr lang="de-DE" dirty="0"/>
              <a:t>: 6000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Unversiegelte und bepflanzte Grünfläche </a:t>
            </a:r>
            <a:r>
              <a:rPr lang="de-DE" dirty="0" err="1"/>
              <a:t>gemäss</a:t>
            </a:r>
            <a:r>
              <a:rPr lang="de-DE" dirty="0"/>
              <a:t> GP: 1500 m</a:t>
            </a:r>
            <a:r>
              <a:rPr lang="de-DE" baseline="30000" dirty="0"/>
              <a:t>2</a:t>
            </a:r>
            <a:endParaRPr lang="de-DE" dirty="0"/>
          </a:p>
          <a:p>
            <a:endParaRPr lang="de-DE" dirty="0"/>
          </a:p>
          <a:p>
            <a:r>
              <a:rPr lang="de-DE" dirty="0"/>
              <a:t>GFZ: 20.0 %</a:t>
            </a:r>
          </a:p>
        </p:txBody>
      </p:sp>
      <p:pic>
        <p:nvPicPr>
          <p:cNvPr id="6" name="Grafik 5" descr="Ein Bild, das Städtebau, Verkehrsknotenpunkt, Luftfotografie, Kreuzung enthält.&#10;&#10;Automatisch generierte Beschreibung">
            <a:extLst>
              <a:ext uri="{FF2B5EF4-FFF2-40B4-BE49-F238E27FC236}">
                <a16:creationId xmlns:a16="http://schemas.microsoft.com/office/drawing/2014/main" id="{BFBA9134-3188-E3B8-30A1-48F7A5C92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81" y="1586657"/>
            <a:ext cx="5483437" cy="4661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46A27C-FC77-2844-A4EF-2D9A049A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4114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6EBB9C-085B-7FBC-3C83-5F030DDDCFDF}"/>
              </a:ext>
            </a:extLst>
          </p:cNvPr>
          <p:cNvSpPr txBox="1"/>
          <p:nvPr/>
        </p:nvSpPr>
        <p:spPr>
          <a:xfrm>
            <a:off x="263352" y="158665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Grünflächenziffer (GFZ)</a:t>
            </a:r>
            <a:br>
              <a:rPr lang="de-DE" dirty="0"/>
            </a:br>
            <a:r>
              <a:rPr lang="de-DE" dirty="0"/>
              <a:t>Bank-,Hoch-, Bahnhofstrasse, Z3.5</a:t>
            </a:r>
          </a:p>
          <a:p>
            <a:endParaRPr lang="de-DE" dirty="0"/>
          </a:p>
          <a:p>
            <a:r>
              <a:rPr lang="de-DE" dirty="0"/>
              <a:t>Grundstücksfläche: 3500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Versiegelt mit Gebäude, Vorplatz, Sitzplatz und </a:t>
            </a:r>
            <a:r>
              <a:rPr lang="de-DE" dirty="0" err="1"/>
              <a:t>Fusswegen</a:t>
            </a:r>
            <a:r>
              <a:rPr lang="de-DE" dirty="0"/>
              <a:t>: 3150 m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r>
              <a:rPr lang="de-DE" dirty="0"/>
              <a:t>Unversiegelte und bepflanzte Grünfläche: ca. 350 m</a:t>
            </a:r>
            <a:r>
              <a:rPr lang="de-DE" baseline="30000" dirty="0"/>
              <a:t>2</a:t>
            </a:r>
            <a:endParaRPr lang="de-DE" dirty="0"/>
          </a:p>
          <a:p>
            <a:endParaRPr lang="de-DE" dirty="0"/>
          </a:p>
          <a:p>
            <a:r>
              <a:rPr lang="de-DE" dirty="0"/>
              <a:t>GFZ: 10.0 %</a:t>
            </a:r>
          </a:p>
        </p:txBody>
      </p:sp>
      <p:pic>
        <p:nvPicPr>
          <p:cNvPr id="8" name="Grafik 7" descr="Ein Bild, das Städtebau, Gebäude, Karte, draußen enthält.&#10;&#10;Automatisch generierte Beschreibung">
            <a:extLst>
              <a:ext uri="{FF2B5EF4-FFF2-40B4-BE49-F238E27FC236}">
                <a16:creationId xmlns:a16="http://schemas.microsoft.com/office/drawing/2014/main" id="{E068F00A-5622-F26B-C61C-70595B58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47" y="1620517"/>
            <a:ext cx="4600553" cy="46278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84E3D8-1364-CF41-5420-8CF1EF8F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2748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CBC90E95-A929-ED4F-AB6B-A8E936B8C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r="3824" b="12082"/>
          <a:stretch/>
        </p:blipFill>
        <p:spPr>
          <a:xfrm>
            <a:off x="6092699" y="189815"/>
            <a:ext cx="5896800" cy="326521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9A96CC1-8CC8-5240-8D91-D7B3F3384A46}"/>
              </a:ext>
            </a:extLst>
          </p:cNvPr>
          <p:cNvSpPr/>
          <p:nvPr/>
        </p:nvSpPr>
        <p:spPr>
          <a:xfrm>
            <a:off x="9169820" y="188640"/>
            <a:ext cx="2819679" cy="3265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2C2227">
                  <a:alpha val="6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Grafik 15" descr="Ein Bild, das Person, Auto, draußen, suchend enthält.&#10;&#10;Automatisch generierte Beschreibung">
            <a:extLst>
              <a:ext uri="{FF2B5EF4-FFF2-40B4-BE49-F238E27FC236}">
                <a16:creationId xmlns:a16="http://schemas.microsoft.com/office/drawing/2014/main" id="{4C8C99EC-F5B8-A849-84D3-A11E7F6F6E8F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16665" r="396" b="1852"/>
          <a:stretch/>
        </p:blipFill>
        <p:spPr>
          <a:xfrm>
            <a:off x="205638" y="179149"/>
            <a:ext cx="5896800" cy="3265200"/>
          </a:xfrm>
          <a:prstGeom prst="rect">
            <a:avLst/>
          </a:prstGeom>
        </p:spPr>
      </p:pic>
      <p:pic>
        <p:nvPicPr>
          <p:cNvPr id="22" name="Bildplatzhalter 6">
            <a:extLst>
              <a:ext uri="{FF2B5EF4-FFF2-40B4-BE49-F238E27FC236}">
                <a16:creationId xmlns:a16="http://schemas.microsoft.com/office/drawing/2014/main" id="{3233A724-4D3B-6448-A5D8-B23BC8232A55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9530" r="653" b="9807"/>
          <a:stretch/>
        </p:blipFill>
        <p:spPr>
          <a:xfrm flipH="1">
            <a:off x="6092699" y="3429938"/>
            <a:ext cx="5896800" cy="32652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2C60BBEC-8185-C549-80F6-AFF565E7F675}"/>
              </a:ext>
            </a:extLst>
          </p:cNvPr>
          <p:cNvSpPr/>
          <p:nvPr/>
        </p:nvSpPr>
        <p:spPr>
          <a:xfrm>
            <a:off x="3437855" y="179149"/>
            <a:ext cx="5684798" cy="64801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rgbClr val="080000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5BCF44DA-59DE-4A9C-BB18-BC98DAF29AA1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 r="1321" b="9622"/>
          <a:stretch/>
        </p:blipFill>
        <p:spPr bwMode="auto">
          <a:xfrm>
            <a:off x="205638" y="3429938"/>
            <a:ext cx="5896800" cy="32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8AF98FA-539D-3D4A-915A-B212838D7C1C}"/>
              </a:ext>
            </a:extLst>
          </p:cNvPr>
          <p:cNvSpPr txBox="1"/>
          <p:nvPr/>
        </p:nvSpPr>
        <p:spPr>
          <a:xfrm>
            <a:off x="2784476" y="2092430"/>
            <a:ext cx="65881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Die daraus resultierenden Erwartungen leiten uns, die innovativsten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Konnektivitäts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-lösungen zu entwickeln: das ist unser sinnstiftender Beitrag zur Gesellschaft – heute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856D2-C5BF-4A36-8D83-72DB26B5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A1DE3-DFEF-4C74-9EC2-880DEAEB57A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itel 4">
            <a:extLst>
              <a:ext uri="{FF2B5EF4-FFF2-40B4-BE49-F238E27FC236}">
                <a16:creationId xmlns:a16="http://schemas.microsoft.com/office/drawing/2014/main" id="{73D1526D-8F01-4B46-BB76-CE35A775DA81}"/>
              </a:ext>
            </a:extLst>
          </p:cNvPr>
          <p:cNvSpPr txBox="1">
            <a:spLocks/>
          </p:cNvSpPr>
          <p:nvPr/>
        </p:nvSpPr>
        <p:spPr>
          <a:xfrm>
            <a:off x="522000" y="6084000"/>
            <a:ext cx="4717736" cy="675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Sich sicher fühlen</a:t>
            </a: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0" name="Titel 4">
            <a:extLst>
              <a:ext uri="{FF2B5EF4-FFF2-40B4-BE49-F238E27FC236}">
                <a16:creationId xmlns:a16="http://schemas.microsoft.com/office/drawing/2014/main" id="{559AEB29-BD03-492F-8FF9-B2B9CA1CBA1D}"/>
              </a:ext>
            </a:extLst>
          </p:cNvPr>
          <p:cNvSpPr txBox="1">
            <a:spLocks/>
          </p:cNvSpPr>
          <p:nvPr/>
        </p:nvSpPr>
        <p:spPr>
          <a:xfrm>
            <a:off x="522000" y="144000"/>
            <a:ext cx="4717736" cy="675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Kommunizieren</a:t>
            </a:r>
            <a:endParaRPr kumimoji="0" lang="de-CH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1" name="Titel 4">
            <a:extLst>
              <a:ext uri="{FF2B5EF4-FFF2-40B4-BE49-F238E27FC236}">
                <a16:creationId xmlns:a16="http://schemas.microsoft.com/office/drawing/2014/main" id="{9DB53FDF-5DAE-4A7A-8C0C-6329F07909D7}"/>
              </a:ext>
            </a:extLst>
          </p:cNvPr>
          <p:cNvSpPr txBox="1">
            <a:spLocks/>
          </p:cNvSpPr>
          <p:nvPr/>
        </p:nvSpPr>
        <p:spPr>
          <a:xfrm>
            <a:off x="6210000" y="6084000"/>
            <a:ext cx="5464817" cy="675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Nachhaltig handeln</a:t>
            </a:r>
          </a:p>
        </p:txBody>
      </p:sp>
      <p:sp>
        <p:nvSpPr>
          <p:cNvPr id="32" name="Titel 4">
            <a:extLst>
              <a:ext uri="{FF2B5EF4-FFF2-40B4-BE49-F238E27FC236}">
                <a16:creationId xmlns:a16="http://schemas.microsoft.com/office/drawing/2014/main" id="{E319D55F-A12A-4486-ADFA-13ACD196C2F7}"/>
              </a:ext>
            </a:extLst>
          </p:cNvPr>
          <p:cNvSpPr txBox="1">
            <a:spLocks/>
          </p:cNvSpPr>
          <p:nvPr/>
        </p:nvSpPr>
        <p:spPr>
          <a:xfrm>
            <a:off x="6210000" y="144000"/>
            <a:ext cx="5464817" cy="675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Mobil sein</a:t>
            </a: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98EA60-EA73-20E2-6CB8-0CDAB694F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78" y="491090"/>
            <a:ext cx="2317651" cy="3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81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76CA3B0-B555-2139-F695-7147D3B67084}"/>
              </a:ext>
            </a:extLst>
          </p:cNvPr>
          <p:cNvSpPr/>
          <p:nvPr/>
        </p:nvSpPr>
        <p:spPr>
          <a:xfrm>
            <a:off x="6735568" y="1430201"/>
            <a:ext cx="2052703" cy="2052703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de-CH" altLang="de-DE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Nettoumsatz </a:t>
            </a:r>
          </a:p>
          <a:p>
            <a:pPr algn="ctr">
              <a:lnSpc>
                <a:spcPts val="1600"/>
              </a:lnSpc>
              <a:defRPr/>
            </a:pPr>
            <a:r>
              <a:rPr lang="de-CH" altLang="de-DE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(CHF Mio.)</a:t>
            </a:r>
          </a:p>
          <a:p>
            <a:pPr algn="ctr">
              <a:lnSpc>
                <a:spcPts val="1400"/>
              </a:lnSpc>
              <a:defRPr/>
            </a:pPr>
            <a:endParaRPr lang="de-CH" altLang="de-D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400"/>
              </a:lnSpc>
              <a:defRPr/>
            </a:pPr>
            <a:r>
              <a:rPr lang="de-CH" altLang="de-DE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954.6</a:t>
            </a:r>
            <a:r>
              <a:rPr lang="de-CH" altLang="de-DE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00"/>
              </a:lnSpc>
              <a:defRPr/>
            </a:pPr>
            <a:endParaRPr lang="de-CH" altLang="de-D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CB3FB6-17F7-8359-FAEA-7C04995E53C9}"/>
              </a:ext>
            </a:extLst>
          </p:cNvPr>
          <p:cNvSpPr>
            <a:spLocks noChangeAspect="1"/>
          </p:cNvSpPr>
          <p:nvPr/>
        </p:nvSpPr>
        <p:spPr>
          <a:xfrm>
            <a:off x="9061036" y="1726033"/>
            <a:ext cx="2052000" cy="205200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de-CH" altLang="de-DE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Betriebsergebnis (EBIT)</a:t>
            </a:r>
          </a:p>
          <a:p>
            <a:pPr algn="ctr">
              <a:lnSpc>
                <a:spcPts val="1600"/>
              </a:lnSpc>
              <a:defRPr/>
            </a:pPr>
            <a:r>
              <a:rPr lang="de-CH" altLang="de-DE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(CHF Mio.</a:t>
            </a:r>
            <a:r>
              <a:rPr lang="de-CH" altLang="de-DE"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1400"/>
              </a:lnSpc>
              <a:defRPr/>
            </a:pPr>
            <a:endParaRPr lang="de-CH" altLang="de-D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000"/>
              </a:lnSpc>
              <a:defRPr/>
            </a:pPr>
            <a:r>
              <a:rPr lang="de-CH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103.2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7315F-8CF7-F910-6CCF-EBD8288B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86" y="943439"/>
            <a:ext cx="4636169" cy="1143000"/>
          </a:xfrm>
        </p:spPr>
        <p:txBody>
          <a:bodyPr/>
          <a:lstStyle/>
          <a:p>
            <a:pPr algn="l"/>
            <a:r>
              <a:rPr lang="en-GB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Übersicht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HUBER+SUHNER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DF229D90-67C4-2983-5E7A-FDBB96E3213D}"/>
              </a:ext>
            </a:extLst>
          </p:cNvPr>
          <p:cNvSpPr txBox="1"/>
          <p:nvPr/>
        </p:nvSpPr>
        <p:spPr>
          <a:xfrm>
            <a:off x="521092" y="1815096"/>
            <a:ext cx="6048672" cy="4313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de-AT" sz="1400" i="0" u="sng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Geschäftliche</a:t>
            </a:r>
            <a:r>
              <a:rPr kumimoji="0" lang="en-GB" sz="14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00" i="0" u="sng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Tätigkeit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Unsere Welt basiert auf Verbindungen zwischen Menschen, Orten und Systemen. Sie sind für das Funktionieren unserer Gesellschaft unerlässlich.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de-CH" sz="1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Angebot</a:t>
            </a:r>
            <a:r>
              <a:rPr kumimoji="0" lang="en-GB" sz="14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von </a:t>
            </a: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Lösungen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Steckverbinder, Kabel, Antennen und Systeme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Basierend auf den drei Technologien RF, FO, LF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/>
            </a:pPr>
            <a:endParaRPr lang="de-CH" sz="1000" dirty="0">
              <a:solidFill>
                <a:srgbClr val="000000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Produktpalette</a:t>
            </a:r>
            <a:r>
              <a:rPr kumimoji="0" lang="en-GB" sz="14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Entwicklung</a:t>
            </a:r>
            <a:r>
              <a:rPr kumimoji="0" lang="en-GB" sz="14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Betrieb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2/3 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kundenspezifisch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1/3 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standardisiert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F&amp;E-Ausgaben &gt; 6 % des Nettoumsatzes p.a.</a:t>
            </a:r>
            <a:endParaRPr lang="en-GB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CAPEX-Investitionen von ~5 % des Nettoumsatzes p.a.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GB" sz="1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Kundennähe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HUBER+SUHNER beschäftigt über 4'500 Mitarbeitende und ist mit über 400 Vertriebsmitarbeitern in mehr als 80 Ländern tätig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Globales Produktionsnetzwerk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/>
            </a:pPr>
            <a:endParaRPr kumimoji="0" lang="de-CH" sz="1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en-GB" sz="140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Zielmärkte</a:t>
            </a:r>
            <a:endParaRPr kumimoji="0" lang="en-GB" sz="140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62000" marR="0" lvl="0" indent="-16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Industrie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Kommunikation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Transport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6A31B-623A-AFAB-5B3C-5F07B6918EF3}"/>
              </a:ext>
            </a:extLst>
          </p:cNvPr>
          <p:cNvSpPr>
            <a:spLocks noChangeAspect="1"/>
          </p:cNvSpPr>
          <p:nvPr/>
        </p:nvSpPr>
        <p:spPr>
          <a:xfrm>
            <a:off x="6735919" y="3685186"/>
            <a:ext cx="2052000" cy="205200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buClr>
                <a:schemeClr val="tx2"/>
              </a:buClr>
              <a:tabLst>
                <a:tab pos="361950" algn="l"/>
              </a:tabLst>
              <a:defRPr/>
            </a:pPr>
            <a:r>
              <a:rPr lang="de-CH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EBIT</a:t>
            </a:r>
            <a:r>
              <a:rPr lang="de-CH" sz="13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CH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in % vom Umsatz</a:t>
            </a:r>
          </a:p>
          <a:p>
            <a:pPr algn="ctr">
              <a:lnSpc>
                <a:spcPts val="1400"/>
              </a:lnSpc>
              <a:defRPr/>
            </a:pPr>
            <a:endParaRPr lang="de-CH" altLang="de-D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000"/>
              </a:lnSpc>
              <a:defRPr/>
            </a:pPr>
            <a:r>
              <a:rPr lang="de-CH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D8B239-960E-A37F-85AA-E6240F0A046A}"/>
              </a:ext>
            </a:extLst>
          </p:cNvPr>
          <p:cNvSpPr>
            <a:spLocks noChangeAspect="1"/>
          </p:cNvSpPr>
          <p:nvPr/>
        </p:nvSpPr>
        <p:spPr>
          <a:xfrm>
            <a:off x="9061036" y="3962396"/>
            <a:ext cx="2052000" cy="205200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de-CH" altLang="de-DE" sz="1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Eigenkapitalquote(%)</a:t>
            </a:r>
          </a:p>
          <a:p>
            <a:pPr algn="ctr">
              <a:lnSpc>
                <a:spcPts val="1400"/>
              </a:lnSpc>
              <a:defRPr/>
            </a:pPr>
            <a:endParaRPr lang="de-CH" altLang="de-D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000"/>
              </a:lnSpc>
              <a:defRPr/>
            </a:pPr>
            <a:r>
              <a:rPr lang="de-CH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C1D28-5C7A-4C3A-BE97-21DA6FA2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C2C4-92FD-4BA7-80AD-DD42338BC871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C7DF75-EF71-AF59-5A19-ED3C72D3ED9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 u="none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de-CH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24A7967-464E-9C6A-10E1-59BAD4FDA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E58A4E5-1BA8-9531-BD78-CF1AA15E2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2696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0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7DC9-AC49-688E-74DD-945DEE25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18" y="1198508"/>
            <a:ext cx="3513221" cy="778037"/>
          </a:xfrm>
        </p:spPr>
        <p:txBody>
          <a:bodyPr/>
          <a:lstStyle/>
          <a:p>
            <a:r>
              <a:rPr lang="de-CH" sz="2000" dirty="0">
                <a:solidFill>
                  <a:srgbClr val="000000"/>
                </a:solidFill>
                <a:latin typeface="Arial" panose="020B0604020202020204" pitchFamily="34" charset="0"/>
              </a:rPr>
              <a:t>H+S Standort Pfäffikon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16ADA354-1B2B-6B3D-266A-A9EAA77E3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257" y="1257271"/>
            <a:ext cx="3235733" cy="21554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A3ADA4-B8E9-3759-EA18-266BAF9438CA}"/>
              </a:ext>
            </a:extLst>
          </p:cNvPr>
          <p:cNvSpPr txBox="1">
            <a:spLocks/>
          </p:cNvSpPr>
          <p:nvPr/>
        </p:nvSpPr>
        <p:spPr>
          <a:xfrm>
            <a:off x="606103" y="1976545"/>
            <a:ext cx="5905177" cy="3948655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tabLst>
                <a:tab pos="1704975" algn="l"/>
              </a:tabLst>
            </a:pP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Niederfrequenz - Technologiestandort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95463" algn="l"/>
              </a:tabLst>
            </a:pP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Angestellte: 	~500 (ohne Temporäre) </a:t>
            </a:r>
            <a:b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	davon ~300 Witzberg, ~200 Dorf</a:t>
            </a:r>
            <a:endParaRPr lang="de-CH" kern="0" dirty="0">
              <a:solidFill>
                <a:schemeClr val="dk2"/>
              </a:solidFill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Areal Witzberg 50’000</a:t>
            </a:r>
            <a:r>
              <a:rPr lang="de-CH" kern="0" dirty="0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de-CH" kern="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de-CH" kern="0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br>
              <a:rPr lang="de-CH" kern="0" baseline="30000" dirty="0">
                <a:solidFill>
                  <a:srgbClr val="202122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Funktionen: Produktionsleitung, Produktion </a:t>
            </a:r>
            <a:b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und Logistik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Areal Dorf 6’000</a:t>
            </a:r>
            <a:r>
              <a:rPr lang="de-CH" kern="0" dirty="0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de-CH" kern="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 (ohne Tumbelen Nord):</a:t>
            </a:r>
            <a:b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Funktionen: F+E, Engineering, Qualität,</a:t>
            </a:r>
            <a:b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Finance, IT, HR, Einkauf, FAM,</a:t>
            </a:r>
            <a:b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plus 27 Lernende </a:t>
            </a:r>
          </a:p>
          <a:p>
            <a:pPr marL="180000" lvl="1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de-CH" kern="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E7F0-31EC-01B0-5DC6-97342A9BD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257" y="3451290"/>
            <a:ext cx="3235733" cy="27706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60DBD0-2F64-A8BC-BCF9-40E5F4CC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C2C4-92FD-4BA7-80AD-DD42338BC871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02CF40-938D-9366-7270-6682D96EA2F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 u="none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de-CH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8D4928-701E-9E77-A51E-2B1A5BD36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1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116632"/>
            <a:ext cx="10363200" cy="1470025"/>
          </a:xfrm>
        </p:spPr>
        <p:txBody>
          <a:bodyPr/>
          <a:lstStyle/>
          <a:p>
            <a:r>
              <a:rPr lang="de-CH" sz="2100" b="1" dirty="0">
                <a:effectLst/>
              </a:rPr>
              <a:t>Teilrevision Bau- und Zonenordnung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F070F-1F23-A9A7-AD34-0DA2E628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</a:t>
            </a:fld>
            <a:endParaRPr lang="de-CH" dirty="0"/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4F3105A-C670-3B46-1F18-662A69B3B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2" y="1124744"/>
            <a:ext cx="8424936" cy="50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FEFA78-BFA9-4B2A-87E9-8243E48492FC}"/>
              </a:ext>
            </a:extLst>
          </p:cNvPr>
          <p:cNvSpPr txBox="1">
            <a:spLocks/>
          </p:cNvSpPr>
          <p:nvPr/>
        </p:nvSpPr>
        <p:spPr>
          <a:xfrm>
            <a:off x="550862" y="1251926"/>
            <a:ext cx="5739101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22963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Neubau Witzberg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ink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/>
              </a:rPr>
              <a:t>lusive</a:t>
            </a:r>
            <a:r>
              <a:rPr lang="de-DE" sz="20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Photovoltaikanlage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3A8CAA-8D82-98CB-EBE5-C0E7ECA15FC1}"/>
              </a:ext>
            </a:extLst>
          </p:cNvPr>
          <p:cNvSpPr txBox="1">
            <a:spLocks/>
          </p:cNvSpPr>
          <p:nvPr/>
        </p:nvSpPr>
        <p:spPr>
          <a:xfrm>
            <a:off x="550863" y="2880939"/>
            <a:ext cx="5283880" cy="3380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975" algn="l"/>
              </a:tabLst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Produktionsgebäude mit 2 Passerellen an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Bestandesbauten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und 200 Parkplätzen</a:t>
            </a:r>
          </a:p>
          <a:p>
            <a:pPr fontAlgn="auto">
              <a:spcAft>
                <a:spcPts val="0"/>
              </a:spcAft>
              <a:defRPr/>
            </a:pPr>
            <a:r>
              <a:rPr lang="de-CH" dirty="0">
                <a:solidFill>
                  <a:srgbClr val="000000"/>
                </a:solidFill>
                <a:latin typeface="Arial" panose="020B0604020202020204"/>
              </a:rPr>
              <a:t>Planungs- und Bauzeit: 30 Monate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dirty="0">
                <a:solidFill>
                  <a:srgbClr val="000000"/>
                </a:solidFill>
                <a:latin typeface="Arial" panose="020B0604020202020204"/>
              </a:rPr>
              <a:t>Inbetriebnahme: Mai 2022</a:t>
            </a: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Baukosten: MCHF 18 (Totalinvestition MCHF 30)</a:t>
            </a: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Gebäude Abmasse</a:t>
            </a:r>
          </a:p>
          <a:p>
            <a:pPr marL="534988" marR="0" lvl="0" indent="-354013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Grundfläche 70m x 55m = 3’850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de-CH" b="0" i="0" u="none" strike="noStrike" kern="1200" cap="none" spc="0" normalizeH="0" baseline="3000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34988" marR="0" lvl="0" indent="-354013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Geschossflächen 9’600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de-CH" b="0" i="0" u="none" strike="noStrike" kern="1200" cap="none" spc="0" normalizeH="0" baseline="3000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  <a:p>
            <a:pPr marL="534988" marR="0" lvl="0" indent="-354013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Gebäudevolumen 58’000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de-CH" b="0" i="0" u="none" strike="noStrike" kern="1200" cap="none" spc="0" normalizeH="0" baseline="3000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9357CE-65C2-99D4-B1B3-E951D0E8B32A}"/>
              </a:ext>
            </a:extLst>
          </p:cNvPr>
          <p:cNvSpPr txBox="1">
            <a:spLocks/>
          </p:cNvSpPr>
          <p:nvPr/>
        </p:nvSpPr>
        <p:spPr>
          <a:xfrm>
            <a:off x="6491416" y="2605491"/>
            <a:ext cx="5108532" cy="3735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PVA auf Gebäudedach für Eigenverbrauch</a:t>
            </a: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 Modulfläche: 1’600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de-CH" b="0" i="0" u="none" strike="noStrike" kern="1200" cap="none" spc="0" normalizeH="0" baseline="3000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  <a:p>
            <a:pPr fontAlgn="auto">
              <a:spcAft>
                <a:spcPts val="0"/>
              </a:spcAft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Erwarteter Jahresertrag: 360’000 kWh - </a:t>
            </a: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Anlageleistung </a:t>
            </a: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entspricht 3 bis 4% des Gesamtverbrauchs </a:t>
            </a:r>
            <a:r>
              <a:rPr lang="de-CH" kern="0" dirty="0">
                <a:solidFill>
                  <a:srgbClr val="000000"/>
                </a:solidFill>
                <a:latin typeface="Arial" panose="020B0604020202020204" pitchFamily="34" charset="0"/>
              </a:rPr>
              <a:t>des Produktionsstandorts </a:t>
            </a:r>
            <a:r>
              <a:rPr kumimoji="0" lang="de-CH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Witzberg</a:t>
            </a:r>
            <a:r>
              <a:rPr kumimoji="0" lang="de-CH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534988" algn="l"/>
              </a:tabLst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3C5D2E-1F85-56C9-76AD-0B1BCC73F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154" y="1694054"/>
            <a:ext cx="3484919" cy="1042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780FF-7B0F-FC61-8547-BA51035E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06" y="1694054"/>
            <a:ext cx="5047044" cy="10428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64E61-3F0E-7D7A-7EB6-3614307B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C2C4-92FD-4BA7-80AD-DD42338BC871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BC9B8A-0C04-066D-85C0-028E3A8D9B2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 u="none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de-CH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5A22960-4BFE-C6DA-A4B1-7158224C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7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8048" y="1365733"/>
            <a:ext cx="5616626" cy="561499"/>
          </a:xfrm>
        </p:spPr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Tumbelen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Nord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23E20-EBBA-0F36-7520-E751E825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51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7EBDA-96AB-C210-E054-4C20BADB5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46482"/>
            <a:ext cx="5501651" cy="4051170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33A7000F-92E1-DF12-6F4A-43CF0449F237}"/>
              </a:ext>
            </a:extLst>
          </p:cNvPr>
          <p:cNvSpPr txBox="1"/>
          <p:nvPr/>
        </p:nvSpPr>
        <p:spPr>
          <a:xfrm>
            <a:off x="6680072" y="2111716"/>
            <a:ext cx="4917579" cy="36184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E4000B"/>
              </a:buClr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Grundstückfläche: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4000B"/>
              </a:buClr>
              <a:buFont typeface="Arial" panose="020B0604020202020204" pitchFamily="34" charset="0"/>
              <a:buChar char="•"/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20’944m</a:t>
            </a:r>
            <a:r>
              <a:rPr lang="de-CH" sz="2000" kern="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b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(aktuell Industrie- und Gewerbezone IGI)</a:t>
            </a:r>
          </a:p>
          <a:p>
            <a:pPr>
              <a:spcBef>
                <a:spcPts val="1200"/>
              </a:spcBef>
              <a:spcAft>
                <a:spcPts val="0"/>
              </a:spcAft>
              <a:buClr>
                <a:srgbClr val="E4000B"/>
              </a:buClr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Gebäude: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4000B"/>
              </a:buClr>
              <a:buFont typeface="Arial" panose="020B0604020202020204" pitchFamily="34" charset="0"/>
              <a:buChar char="•"/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Bruttogeschossfläche 25’000 m</a:t>
            </a:r>
            <a:r>
              <a:rPr lang="de-CH" sz="2000" kern="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(1.UG, EG bis 2.OG)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4000B"/>
              </a:buClr>
              <a:buFont typeface="Arial" panose="020B0604020202020204" pitchFamily="34" charset="0"/>
              <a:buChar char="•"/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Gebäudevolumen 95’000 m</a:t>
            </a:r>
            <a:r>
              <a:rPr lang="de-CH" sz="2000" kern="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de-CH" sz="20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4000B"/>
              </a:buClr>
              <a:buFont typeface="Arial" panose="020B0604020202020204" pitchFamily="34" charset="0"/>
              <a:buChar char="•"/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Höchstes Gebäude 18 m</a:t>
            </a:r>
          </a:p>
          <a:p>
            <a:pPr>
              <a:spcBef>
                <a:spcPts val="1200"/>
              </a:spcBef>
              <a:spcAft>
                <a:spcPts val="0"/>
              </a:spcAft>
              <a:buClr>
                <a:srgbClr val="E4000B"/>
              </a:buClr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Aktuelle Nutzung: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E4000B"/>
              </a:buClr>
              <a:buFont typeface="Arial" panose="020B0604020202020204" pitchFamily="34" charset="0"/>
              <a:buChar char="•"/>
            </a:pP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Produktion, Lager, Wohnungen,</a:t>
            </a:r>
            <a:b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2000" kern="0" dirty="0">
                <a:solidFill>
                  <a:srgbClr val="000000"/>
                </a:solidFill>
                <a:latin typeface="Arial" panose="020B0604020202020204" pitchFamily="34" charset="0"/>
              </a:rPr>
              <a:t>Parkplätze</a:t>
            </a:r>
          </a:p>
          <a:p>
            <a:pPr algn="l"/>
            <a:endParaRPr lang="de-CH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DED93B-1FC7-B99B-5373-F47474AB8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6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3432" y="1733978"/>
            <a:ext cx="7534926" cy="561499"/>
          </a:xfrm>
        </p:spPr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Zukunftsziele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Umzonung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Tumbelen Nord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C1CF-DC14-8C70-E8AE-B274C85E2723}"/>
              </a:ext>
            </a:extLst>
          </p:cNvPr>
          <p:cNvSpPr txBox="1">
            <a:spLocks/>
          </p:cNvSpPr>
          <p:nvPr/>
        </p:nvSpPr>
        <p:spPr bwMode="auto">
          <a:xfrm>
            <a:off x="983432" y="2598074"/>
            <a:ext cx="10369152" cy="339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Neunutzung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benötigten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Industriestandortes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zentraler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Schaffung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hochwertigen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Wohnquartiers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Gewerbe</a:t>
            </a:r>
            <a:endParaRPr kumimoji="0" lang="en-US" sz="20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Öffnung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Fabrikstrasse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Flanierzone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Dorf und See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Erhalt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wichtiger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baulicher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Zeitzeugen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Zusammenhang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Areals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Ökologische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Nachhaltigkeit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baulichen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Transformation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6D757-C59D-CF81-CCE1-65A1AD85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52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7BE725-6157-6393-D3FC-D5A10EC23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1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3432" y="1268760"/>
            <a:ext cx="8136904" cy="561499"/>
          </a:xfrm>
        </p:spPr>
        <p:txBody>
          <a:bodyPr/>
          <a:lstStyle/>
          <a:p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Schritte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in die Zukunft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Tumbelen Nord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C1CF-DC14-8C70-E8AE-B274C85E2723}"/>
              </a:ext>
            </a:extLst>
          </p:cNvPr>
          <p:cNvSpPr txBox="1">
            <a:spLocks/>
          </p:cNvSpPr>
          <p:nvPr/>
        </p:nvSpPr>
        <p:spPr bwMode="auto">
          <a:xfrm>
            <a:off x="983432" y="1988840"/>
            <a:ext cx="1044116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Bereits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erfolgt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Gespräche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Vorabklärungen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Gemeinde (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seit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2020)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Grundsätze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städtebaulichen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Vertrags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Gemeinde und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Huber+Suhner</a:t>
            </a:r>
            <a:b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Optionen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Sachleistungen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Mehrwertabgeltung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die Gemeinde)</a:t>
            </a:r>
            <a:endParaRPr kumimoji="0" lang="en-US" sz="2000" b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Plausibilisierung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Testplanungen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namhafte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Architekten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tabLst/>
              <a:defRPr/>
            </a:pP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Schritte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Rechtskraft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Umzonung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Projektentwicklung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Gestaltungsplanverfahren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 Gemeinde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Verkauf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erstklassigen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Investor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zwecks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baulicher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Realisierung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(Huber+Suhner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Immobilienunternehmen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EAEF-2ABB-59FF-B5F9-848FB3D6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53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562FDD-35E6-87BC-4677-15C42FC38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24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3432" y="1268760"/>
            <a:ext cx="8856984" cy="561499"/>
          </a:xfrm>
        </p:spPr>
        <p:txBody>
          <a:bodyPr/>
          <a:lstStyle/>
          <a:p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Herausforderungen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für die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künftige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Tumbelen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Nord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46DAA56-227E-0320-862B-2011F79D8FF0}"/>
              </a:ext>
            </a:extLst>
          </p:cNvPr>
          <p:cNvSpPr txBox="1">
            <a:spLocks/>
          </p:cNvSpPr>
          <p:nvPr/>
        </p:nvSpPr>
        <p:spPr bwMode="auto">
          <a:xfrm>
            <a:off x="983432" y="2132856"/>
            <a:ext cx="10369152" cy="339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Orientierung des künftigen Wohnangebots auf verschiedene Zielgruppen</a:t>
            </a: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Lebenszyklusbetrachtung und ökologische Nachhaltigkeit (ESG-Kriterien)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Optimaler Lärmschutz (Verkehr auf Tumbelen- /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Pilatusstrasse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Erhalt historischer Bausubstanz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Attraktivität der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Fabrikstrasse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de-DE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Öffentlichkeit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Wirtschaftlichkeit (gestiegenes Zinsniveau)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6D879-AA53-C6E7-DD78-FED09360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54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22F7E3-BC55-570F-5FF1-7D9673358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08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3432" y="1268760"/>
            <a:ext cx="10153128" cy="576064"/>
          </a:xfrm>
        </p:spPr>
        <p:txBody>
          <a:bodyPr anchor="t"/>
          <a:lstStyle/>
          <a:p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Mehrwert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für Pfäffikon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Umzonung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Tumbelen Nord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46DAA56-227E-0320-862B-2011F79D8FF0}"/>
              </a:ext>
            </a:extLst>
          </p:cNvPr>
          <p:cNvSpPr txBox="1">
            <a:spLocks/>
          </p:cNvSpPr>
          <p:nvPr/>
        </p:nvSpPr>
        <p:spPr bwMode="auto">
          <a:xfrm>
            <a:off x="983432" y="1988840"/>
            <a:ext cx="1036915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Neues Leben im nicht mehr benötigten Industriestandort an zentraler Lage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de-DE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Öffnung der </a:t>
            </a:r>
            <a:r>
              <a:rPr lang="de-DE" sz="2000" b="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Fabrikstrasse</a:t>
            </a:r>
            <a:r>
              <a:rPr lang="de-DE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 Flanierzone zwischen Dorf und See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Schaffung von attraktivem Wohnraum im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grösserem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Umfang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Geeignete Flächenangebote für Gewerbebetriebe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Mögliche Räume für </a:t>
            </a:r>
            <a:r>
              <a:rPr lang="de-DE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öffentliche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Einrichtungen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Mögliches Angebot öffentlicher Parkplätze in beschränktem Umfang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Neue Kundschaft für Detailhandel, Gastronomie, Gewerbe und Vereine</a:t>
            </a:r>
            <a:endParaRPr lang="en-US" sz="20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E4000B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Sachleistungen im Rahmen der Mehrwertabgabe von 40%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24D41-DB7F-EEC8-A010-914C8209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15F9-FF83-43FC-8FF3-D35B6D287C06}" type="slidenum">
              <a:rPr lang="de-CH" smtClean="0"/>
              <a:t>55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04927C-9FBE-3340-7364-682BF1DB6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93431"/>
            <a:ext cx="2119101" cy="3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9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FC3A41-5C4C-FE00-A545-0EB7A57FA945}"/>
              </a:ext>
            </a:extLst>
          </p:cNvPr>
          <p:cNvSpPr txBox="1"/>
          <p:nvPr/>
        </p:nvSpPr>
        <p:spPr>
          <a:xfrm>
            <a:off x="3215680" y="3092505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FF00"/>
                </a:solidFill>
              </a:rPr>
              <a:t>Z6.5</a:t>
            </a:r>
          </a:p>
        </p:txBody>
      </p:sp>
      <p:pic>
        <p:nvPicPr>
          <p:cNvPr id="7" name="Grafik 6" descr="Ein Bild, das Karte, Text, Screenshot, Diagramm enthält.&#10;&#10;Automatisch generierte Beschreibung">
            <a:extLst>
              <a:ext uri="{FF2B5EF4-FFF2-40B4-BE49-F238E27FC236}">
                <a16:creationId xmlns:a16="http://schemas.microsoft.com/office/drawing/2014/main" id="{1CBD5E56-23BC-CC52-3C86-3EB8EF63D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/>
          <a:stretch/>
        </p:blipFill>
        <p:spPr>
          <a:xfrm>
            <a:off x="2315580" y="1052736"/>
            <a:ext cx="7560840" cy="51394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9BE1C-A31F-4C7F-DDF9-9BCAAF87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0879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1484" y="1238963"/>
            <a:ext cx="9289032" cy="490886"/>
          </a:xfrm>
        </p:spPr>
        <p:txBody>
          <a:bodyPr/>
          <a:lstStyle/>
          <a:p>
            <a:r>
              <a:rPr lang="en-US" sz="2400" dirty="0" err="1"/>
              <a:t>Städtebaulicher</a:t>
            </a:r>
            <a:r>
              <a:rPr lang="en-US" sz="2400" dirty="0"/>
              <a:t> </a:t>
            </a:r>
            <a:r>
              <a:rPr lang="en-US" sz="2400" dirty="0" err="1"/>
              <a:t>Vertrag</a:t>
            </a:r>
            <a:r>
              <a:rPr lang="en-US" sz="2400" dirty="0"/>
              <a:t> </a:t>
            </a:r>
            <a:r>
              <a:rPr lang="en-US" sz="2400" dirty="0" err="1"/>
              <a:t>zur</a:t>
            </a:r>
            <a:r>
              <a:rPr lang="en-US" sz="2400" dirty="0"/>
              <a:t> </a:t>
            </a:r>
            <a:r>
              <a:rPr lang="en-US" sz="2400" dirty="0" err="1"/>
              <a:t>Umzonung</a:t>
            </a:r>
            <a:r>
              <a:rPr lang="en-US" sz="2400" dirty="0"/>
              <a:t> </a:t>
            </a:r>
            <a:r>
              <a:rPr lang="en-US" sz="2400" dirty="0" err="1"/>
              <a:t>Tumbelenstrasse</a:t>
            </a:r>
            <a:r>
              <a:rPr lang="en-US" sz="2400" dirty="0"/>
              <a:t> Nord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C1CF-DC14-8C70-E8AE-B274C85E2723}"/>
              </a:ext>
            </a:extLst>
          </p:cNvPr>
          <p:cNvSpPr txBox="1">
            <a:spLocks/>
          </p:cNvSpPr>
          <p:nvPr/>
        </p:nvSpPr>
        <p:spPr bwMode="auto">
          <a:xfrm>
            <a:off x="6317654" y="1943635"/>
            <a:ext cx="5736308" cy="367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2400" kern="0" dirty="0" err="1"/>
              <a:t>Mehrwertabgabe</a:t>
            </a:r>
            <a:r>
              <a:rPr lang="en-US" sz="2400" kern="0" dirty="0"/>
              <a:t> </a:t>
            </a:r>
            <a:br>
              <a:rPr lang="en-US" sz="2400" kern="0" baseline="30000" dirty="0"/>
            </a:br>
            <a:endParaRPr lang="en-US" sz="2400" kern="0" baseline="30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kern="0" dirty="0" err="1"/>
              <a:t>Optionenliste</a:t>
            </a:r>
            <a:r>
              <a:rPr lang="en-US" sz="2400" kern="0" dirty="0"/>
              <a:t> für </a:t>
            </a:r>
            <a:r>
              <a:rPr lang="en-US" sz="2400" kern="0" dirty="0" err="1"/>
              <a:t>Sachleistungen</a:t>
            </a:r>
            <a:br>
              <a:rPr lang="en-US" sz="2400" kern="0" dirty="0"/>
            </a:br>
            <a:endParaRPr lang="en-US" sz="2400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kern="0" dirty="0" err="1"/>
              <a:t>Beidseitiges</a:t>
            </a:r>
            <a:r>
              <a:rPr lang="en-US" sz="2400" kern="0" dirty="0"/>
              <a:t> </a:t>
            </a:r>
            <a:r>
              <a:rPr lang="en-US" sz="2400" kern="0" dirty="0" err="1"/>
              <a:t>Recht</a:t>
            </a:r>
            <a:r>
              <a:rPr lang="en-US" sz="2400" kern="0" dirty="0"/>
              <a:t> auf </a:t>
            </a:r>
            <a:r>
              <a:rPr lang="en-US" sz="2400" kern="0" dirty="0" err="1"/>
              <a:t>Überprüfung</a:t>
            </a:r>
            <a:r>
              <a:rPr lang="en-US" sz="2400" kern="0" dirty="0"/>
              <a:t> der </a:t>
            </a:r>
            <a:r>
              <a:rPr lang="en-US" sz="2400" kern="0" dirty="0" err="1"/>
              <a:t>Mehrwertberechnung</a:t>
            </a:r>
            <a:br>
              <a:rPr lang="en-US" sz="2400" kern="0" dirty="0"/>
            </a:br>
            <a:endParaRPr lang="en-US" sz="2400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kern="0" dirty="0" err="1"/>
              <a:t>Abwicklung</a:t>
            </a:r>
            <a:r>
              <a:rPr lang="en-US" sz="2400" kern="0" dirty="0"/>
              <a:t>/</a:t>
            </a:r>
            <a:r>
              <a:rPr lang="en-US" sz="2400" kern="0" dirty="0" err="1"/>
              <a:t>Weitere</a:t>
            </a:r>
            <a:r>
              <a:rPr lang="en-US" sz="2400" kern="0" dirty="0"/>
              <a:t> </a:t>
            </a:r>
            <a:r>
              <a:rPr lang="en-US" sz="2400" kern="0" dirty="0" err="1"/>
              <a:t>Bestimmungen</a:t>
            </a:r>
            <a:endParaRPr lang="en-US" sz="2400" kern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F16071-3A98-C0D3-5ACF-84194D62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7" y="2204865"/>
            <a:ext cx="1619904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Grafik 1" descr="What is digital transformation and why should you care?">
            <a:extLst>
              <a:ext uri="{FF2B5EF4-FFF2-40B4-BE49-F238E27FC236}">
                <a16:creationId xmlns:a16="http://schemas.microsoft.com/office/drawing/2014/main" id="{5208E817-E914-A656-3900-77158A05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7" y="2517077"/>
            <a:ext cx="6124696" cy="30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1939E9D-A6C9-82EB-1841-A33AE5D0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7012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5FC2-281F-B4C0-F556-8B4FFE72A054}"/>
              </a:ext>
            </a:extLst>
          </p:cNvPr>
          <p:cNvSpPr txBox="1">
            <a:spLocks/>
          </p:cNvSpPr>
          <p:nvPr/>
        </p:nvSpPr>
        <p:spPr bwMode="auto">
          <a:xfrm>
            <a:off x="364468" y="1916832"/>
            <a:ext cx="114630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r>
              <a:rPr lang="de-DE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W1.6	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BMZ-Zuwachs aus Attika		1.6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5.6%	+ 0.090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de-CH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r>
              <a:rPr lang="de-DE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W2.1	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BMZ-Zuwachs aus Attika		2.1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5.6%	+ 0.118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de-CH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r>
              <a:rPr lang="de-DE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W2.6 	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BMZ-Zuwachs aus Attika		2.6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4.4%	+ 0.114 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/m</a:t>
            </a:r>
            <a:r>
              <a:rPr lang="de-DE" sz="24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de-CH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1400" kern="0" dirty="0">
              <a:solidFill>
                <a:srgbClr val="000000"/>
              </a:solidFill>
              <a:latin typeface="Frutiger 55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DE" sz="1400" kern="0" dirty="0">
              <a:solidFill>
                <a:srgbClr val="000000"/>
              </a:solidFill>
              <a:latin typeface="Frutiger 55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tabLst>
                <a:tab pos="1890395" algn="l"/>
                <a:tab pos="4050665" algn="r"/>
                <a:tab pos="5036185" algn="r"/>
              </a:tabLst>
            </a:pPr>
            <a:endParaRPr lang="de-CH" sz="1400" kern="0" dirty="0">
              <a:solidFill>
                <a:srgbClr val="000000"/>
              </a:solidFill>
              <a:latin typeface="Frutiger 55 Roma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F1A65D5-9E40-22EB-B551-0116F132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6996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C7CF25-E6C3-72E2-8615-C0CA00630BA2}"/>
              </a:ext>
            </a:extLst>
          </p:cNvPr>
          <p:cNvSpPr txBox="1"/>
          <p:nvPr/>
        </p:nvSpPr>
        <p:spPr>
          <a:xfrm>
            <a:off x="839416" y="1135376"/>
            <a:ext cx="10702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33 Abs. 1 Nutzweise Industrie- und Gewerbezone</a:t>
            </a:r>
          </a:p>
          <a:p>
            <a:pPr algn="ctr"/>
            <a:endParaRPr lang="de-D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den Industrie- und Gewerbezonen sind neben Industrie- und Gewerbe­bauten auch Handels- und Dienstleistungsbetriebe zugelassen. </a:t>
            </a:r>
            <a:r>
              <a:rPr lang="de-DE" strike="sng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Läden für den Verkauf von Gütern des täglichen Bedarfs dürfen eine Verkaufsfläche von höchstens 500 m</a:t>
            </a:r>
            <a:r>
              <a:rPr lang="de-DE" strike="sngStrike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trike="sng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aufweisen</a:t>
            </a:r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CH" dirty="0">
                <a:effectLst/>
              </a:rPr>
              <a:t> </a:t>
            </a:r>
            <a:endParaRPr lang="de-DE" dirty="0"/>
          </a:p>
        </p:txBody>
      </p:sp>
      <p:pic>
        <p:nvPicPr>
          <p:cNvPr id="4" name="Grafik 3" descr="Ein Bild, das draußen, Wolke, Himmel, Landfahrzeug enthält.&#10;&#10;Automatisch generierte Beschreibung">
            <a:extLst>
              <a:ext uri="{FF2B5EF4-FFF2-40B4-BE49-F238E27FC236}">
                <a16:creationId xmlns:a16="http://schemas.microsoft.com/office/drawing/2014/main" id="{B85749FE-D6FD-74CC-71B3-4F1F10C40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7" b="8000"/>
          <a:stretch/>
        </p:blipFill>
        <p:spPr>
          <a:xfrm>
            <a:off x="839416" y="3427643"/>
            <a:ext cx="2751242" cy="2619639"/>
          </a:xfrm>
          <a:prstGeom prst="rect">
            <a:avLst/>
          </a:prstGeom>
        </p:spPr>
      </p:pic>
      <p:pic>
        <p:nvPicPr>
          <p:cNvPr id="7" name="Grafik 6" descr="Ein Bild, das Himmel, Wolke, draußen, Straße enthält.&#10;&#10;Automatisch generierte Beschreibung">
            <a:extLst>
              <a:ext uri="{FF2B5EF4-FFF2-40B4-BE49-F238E27FC236}">
                <a16:creationId xmlns:a16="http://schemas.microsoft.com/office/drawing/2014/main" id="{D326C064-0BC1-27C1-07DE-F6BE3DD15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9" b="12201"/>
          <a:stretch/>
        </p:blipFill>
        <p:spPr>
          <a:xfrm>
            <a:off x="7383456" y="3429000"/>
            <a:ext cx="4158215" cy="2619639"/>
          </a:xfrm>
          <a:prstGeom prst="rect">
            <a:avLst/>
          </a:prstGeom>
        </p:spPr>
      </p:pic>
      <p:pic>
        <p:nvPicPr>
          <p:cNvPr id="9" name="Grafik 8" descr="Ein Bild, das draußen, Himmel, Wolke, Schild enthält.&#10;&#10;Automatisch generierte Beschreibung">
            <a:extLst>
              <a:ext uri="{FF2B5EF4-FFF2-40B4-BE49-F238E27FC236}">
                <a16:creationId xmlns:a16="http://schemas.microsoft.com/office/drawing/2014/main" id="{38E21A9D-E00F-F608-B510-A6F218F000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12201"/>
          <a:stretch/>
        </p:blipFill>
        <p:spPr>
          <a:xfrm>
            <a:off x="3754467" y="3427643"/>
            <a:ext cx="3465179" cy="26196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5F8F6-D1F0-F74D-7B84-E7DFAFCE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513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1391056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0288" y="1207472"/>
            <a:ext cx="3960440" cy="495747"/>
          </a:xfrm>
        </p:spPr>
        <p:txBody>
          <a:bodyPr/>
          <a:lstStyle/>
          <a:p>
            <a:r>
              <a:rPr lang="en-US" dirty="0" err="1"/>
              <a:t>Redaktionelle</a:t>
            </a:r>
            <a:r>
              <a:rPr lang="en-US" dirty="0"/>
              <a:t> </a:t>
            </a:r>
            <a:r>
              <a:rPr lang="en-US" dirty="0" err="1"/>
              <a:t>Zonenanpassungen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71E6A9-DFDA-F537-38B8-A659D7835503}"/>
              </a:ext>
            </a:extLst>
          </p:cNvPr>
          <p:cNvSpPr txBox="1">
            <a:spLocks/>
          </p:cNvSpPr>
          <p:nvPr/>
        </p:nvSpPr>
        <p:spPr bwMode="auto">
          <a:xfrm>
            <a:off x="198029" y="4528236"/>
            <a:ext cx="11686193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kern="0" baseline="30000" dirty="0"/>
            </a:br>
            <a:endParaRPr lang="en-US" kern="0" baseline="3000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r>
              <a:rPr lang="en-US" kern="0" dirty="0" err="1"/>
              <a:t>Feldstrasse</a:t>
            </a:r>
            <a:r>
              <a:rPr lang="en-US" kern="0" dirty="0"/>
              <a:t>		       </a:t>
            </a:r>
            <a:r>
              <a:rPr lang="en-US" kern="0" dirty="0" err="1"/>
              <a:t>Baumgartenstrasse</a:t>
            </a:r>
            <a:r>
              <a:rPr lang="en-US" kern="0" dirty="0"/>
              <a:t>	            </a:t>
            </a:r>
            <a:r>
              <a:rPr lang="en-US" kern="0" dirty="0" err="1"/>
              <a:t>Hotzenweid</a:t>
            </a:r>
            <a:r>
              <a:rPr lang="en-US" kern="0" dirty="0"/>
              <a:t>		</a:t>
            </a:r>
            <a:r>
              <a:rPr lang="en-US" kern="0" dirty="0" err="1"/>
              <a:t>Alpenstrasse</a:t>
            </a:r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GR-</a:t>
            </a:r>
            <a:r>
              <a:rPr lang="en-US" kern="0" dirty="0" err="1"/>
              <a:t>Entscheid</a:t>
            </a:r>
            <a:r>
              <a:rPr lang="en-US" kern="0" dirty="0"/>
              <a:t>: </a:t>
            </a:r>
            <a:r>
              <a:rPr lang="en-US" kern="0" dirty="0" err="1"/>
              <a:t>Keine</a:t>
            </a:r>
            <a:r>
              <a:rPr lang="en-US" kern="0" dirty="0"/>
              <a:t> </a:t>
            </a:r>
            <a:r>
              <a:rPr lang="en-US" kern="0" dirty="0" err="1"/>
              <a:t>Einzonungen</a:t>
            </a:r>
            <a:r>
              <a:rPr lang="en-US" kern="0" dirty="0"/>
              <a:t> von </a:t>
            </a:r>
            <a:r>
              <a:rPr lang="en-US" kern="0" dirty="0" err="1"/>
              <a:t>Reservezonen</a:t>
            </a:r>
            <a:r>
              <a:rPr lang="en-US" kern="0" dirty="0"/>
              <a:t> </a:t>
            </a:r>
            <a:r>
              <a:rPr lang="en-US" kern="0" dirty="0" err="1"/>
              <a:t>oder</a:t>
            </a:r>
            <a:r>
              <a:rPr lang="en-US" kern="0" dirty="0"/>
              <a:t> </a:t>
            </a:r>
            <a:r>
              <a:rPr lang="en-US" kern="0" dirty="0" err="1"/>
              <a:t>Landwirtschaftszonen</a:t>
            </a:r>
            <a:r>
              <a:rPr lang="en-US" kern="0" dirty="0"/>
              <a:t> </a:t>
            </a:r>
            <a:r>
              <a:rPr lang="en-US" kern="0" dirty="0" err="1"/>
              <a:t>im</a:t>
            </a:r>
            <a:r>
              <a:rPr lang="en-US" kern="0" dirty="0"/>
              <a:t> </a:t>
            </a:r>
            <a:r>
              <a:rPr lang="en-US" kern="0" dirty="0" err="1"/>
              <a:t>Siedlungsgebiet</a:t>
            </a:r>
            <a:endParaRPr lang="en-US" kern="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D0F1725-40DE-F18B-E828-7A519DE864C1}"/>
              </a:ext>
            </a:extLst>
          </p:cNvPr>
          <p:cNvGrpSpPr/>
          <p:nvPr/>
        </p:nvGrpSpPr>
        <p:grpSpPr>
          <a:xfrm>
            <a:off x="198029" y="1984019"/>
            <a:ext cx="3104491" cy="2460162"/>
            <a:chOff x="1030273" y="1844824"/>
            <a:chExt cx="5253155" cy="416287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C6C1754-B273-EF5A-8AED-62A158C6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73" y="1844824"/>
              <a:ext cx="5253155" cy="4162877"/>
            </a:xfrm>
            <a:prstGeom prst="rect">
              <a:avLst/>
            </a:prstGeom>
          </p:spPr>
        </p:pic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ED3AB8CA-C69E-28DC-1E2A-04AB4EA44550}"/>
                </a:ext>
              </a:extLst>
            </p:cNvPr>
            <p:cNvSpPr/>
            <p:nvPr/>
          </p:nvSpPr>
          <p:spPr>
            <a:xfrm>
              <a:off x="2931268" y="3806757"/>
              <a:ext cx="1861226" cy="1063558"/>
            </a:xfrm>
            <a:custGeom>
              <a:avLst/>
              <a:gdLst>
                <a:gd name="connsiteX0" fmla="*/ 84306 w 1861226"/>
                <a:gd name="connsiteY0" fmla="*/ 0 h 1063558"/>
                <a:gd name="connsiteX1" fmla="*/ 1861226 w 1861226"/>
                <a:gd name="connsiteY1" fmla="*/ 901430 h 1063558"/>
                <a:gd name="connsiteX2" fmla="*/ 1763949 w 1861226"/>
                <a:gd name="connsiteY2" fmla="*/ 1063558 h 1063558"/>
                <a:gd name="connsiteX3" fmla="*/ 0 w 1861226"/>
                <a:gd name="connsiteY3" fmla="*/ 168613 h 1063558"/>
                <a:gd name="connsiteX4" fmla="*/ 84306 w 1861226"/>
                <a:gd name="connsiteY4" fmla="*/ 0 h 106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226" h="1063558">
                  <a:moveTo>
                    <a:pt x="84306" y="0"/>
                  </a:moveTo>
                  <a:lnTo>
                    <a:pt x="1861226" y="901430"/>
                  </a:lnTo>
                  <a:lnTo>
                    <a:pt x="1763949" y="1063558"/>
                  </a:lnTo>
                  <a:lnTo>
                    <a:pt x="0" y="168613"/>
                  </a:lnTo>
                  <a:lnTo>
                    <a:pt x="84306" y="0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ACA399A-166C-983C-A507-A4FFB1526202}"/>
              </a:ext>
            </a:extLst>
          </p:cNvPr>
          <p:cNvGrpSpPr/>
          <p:nvPr/>
        </p:nvGrpSpPr>
        <p:grpSpPr>
          <a:xfrm>
            <a:off x="3483105" y="1984019"/>
            <a:ext cx="2786818" cy="2447986"/>
            <a:chOff x="1034070" y="1703237"/>
            <a:chExt cx="4989921" cy="4383229"/>
          </a:xfrm>
        </p:grpSpPr>
        <p:pic>
          <p:nvPicPr>
            <p:cNvPr id="5" name="Grafik 4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BB35C9E9-6147-CF85-B483-0D23CD4EA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070" y="1703237"/>
              <a:ext cx="4989921" cy="4383229"/>
            </a:xfrm>
            <a:prstGeom prst="rect">
              <a:avLst/>
            </a:prstGeom>
          </p:spPr>
        </p:pic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13633297-DD03-9FB9-6670-75FD97415CA3}"/>
                </a:ext>
              </a:extLst>
            </p:cNvPr>
            <p:cNvSpPr/>
            <p:nvPr/>
          </p:nvSpPr>
          <p:spPr>
            <a:xfrm>
              <a:off x="2867891" y="3389745"/>
              <a:ext cx="1376218" cy="1006764"/>
            </a:xfrm>
            <a:custGeom>
              <a:avLst/>
              <a:gdLst>
                <a:gd name="connsiteX0" fmla="*/ 36945 w 1376218"/>
                <a:gd name="connsiteY0" fmla="*/ 0 h 1006764"/>
                <a:gd name="connsiteX1" fmla="*/ 1149927 w 1376218"/>
                <a:gd name="connsiteY1" fmla="*/ 803564 h 1006764"/>
                <a:gd name="connsiteX2" fmla="*/ 1376218 w 1376218"/>
                <a:gd name="connsiteY2" fmla="*/ 937491 h 1006764"/>
                <a:gd name="connsiteX3" fmla="*/ 1320800 w 1376218"/>
                <a:gd name="connsiteY3" fmla="*/ 1006764 h 1006764"/>
                <a:gd name="connsiteX4" fmla="*/ 0 w 1376218"/>
                <a:gd name="connsiteY4" fmla="*/ 36946 h 1006764"/>
                <a:gd name="connsiteX5" fmla="*/ 36945 w 1376218"/>
                <a:gd name="connsiteY5" fmla="*/ 0 h 10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218" h="1006764">
                  <a:moveTo>
                    <a:pt x="36945" y="0"/>
                  </a:moveTo>
                  <a:lnTo>
                    <a:pt x="1149927" y="803564"/>
                  </a:lnTo>
                  <a:lnTo>
                    <a:pt x="1376218" y="937491"/>
                  </a:lnTo>
                  <a:lnTo>
                    <a:pt x="1320800" y="1006764"/>
                  </a:lnTo>
                  <a:lnTo>
                    <a:pt x="0" y="36946"/>
                  </a:lnTo>
                  <a:lnTo>
                    <a:pt x="36945" y="0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D8FE519-6280-8074-BE96-C9946DD706C1}"/>
              </a:ext>
            </a:extLst>
          </p:cNvPr>
          <p:cNvGrpSpPr/>
          <p:nvPr/>
        </p:nvGrpSpPr>
        <p:grpSpPr>
          <a:xfrm>
            <a:off x="6450508" y="1996195"/>
            <a:ext cx="2608851" cy="2447986"/>
            <a:chOff x="1555716" y="1934734"/>
            <a:chExt cx="4290344" cy="4025796"/>
          </a:xfrm>
        </p:grpSpPr>
        <p:pic>
          <p:nvPicPr>
            <p:cNvPr id="12" name="Grafik 11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5370E3A2-7E20-EB49-8D44-94417EA17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7"/>
            <a:stretch/>
          </p:blipFill>
          <p:spPr>
            <a:xfrm>
              <a:off x="1555716" y="1934734"/>
              <a:ext cx="4290344" cy="4025796"/>
            </a:xfrm>
            <a:prstGeom prst="rect">
              <a:avLst/>
            </a:prstGeom>
          </p:spPr>
        </p:pic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E86AAA89-0282-E502-DE38-E321D2AB9A91}"/>
                </a:ext>
              </a:extLst>
            </p:cNvPr>
            <p:cNvSpPr/>
            <p:nvPr/>
          </p:nvSpPr>
          <p:spPr>
            <a:xfrm>
              <a:off x="3100552" y="3452648"/>
              <a:ext cx="1376855" cy="515007"/>
            </a:xfrm>
            <a:custGeom>
              <a:avLst/>
              <a:gdLst>
                <a:gd name="connsiteX0" fmla="*/ 1376855 w 1376855"/>
                <a:gd name="connsiteY0" fmla="*/ 515007 h 515007"/>
                <a:gd name="connsiteX1" fmla="*/ 0 w 1376855"/>
                <a:gd name="connsiteY1" fmla="*/ 394138 h 515007"/>
                <a:gd name="connsiteX2" fmla="*/ 94593 w 1376855"/>
                <a:gd name="connsiteY2" fmla="*/ 278524 h 515007"/>
                <a:gd name="connsiteX3" fmla="*/ 262758 w 1376855"/>
                <a:gd name="connsiteY3" fmla="*/ 0 h 515007"/>
                <a:gd name="connsiteX4" fmla="*/ 1376855 w 1376855"/>
                <a:gd name="connsiteY4" fmla="*/ 515007 h 515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855" h="515007">
                  <a:moveTo>
                    <a:pt x="1376855" y="515007"/>
                  </a:moveTo>
                  <a:lnTo>
                    <a:pt x="0" y="394138"/>
                  </a:lnTo>
                  <a:lnTo>
                    <a:pt x="94593" y="278524"/>
                  </a:lnTo>
                  <a:lnTo>
                    <a:pt x="262758" y="0"/>
                  </a:lnTo>
                  <a:lnTo>
                    <a:pt x="1376855" y="515007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1B5160B-524F-15EA-04A9-5032C63CA941}"/>
              </a:ext>
            </a:extLst>
          </p:cNvPr>
          <p:cNvGrpSpPr/>
          <p:nvPr/>
        </p:nvGrpSpPr>
        <p:grpSpPr>
          <a:xfrm>
            <a:off x="9181669" y="1983055"/>
            <a:ext cx="2905487" cy="2447986"/>
            <a:chOff x="1030273" y="1772816"/>
            <a:chExt cx="5070007" cy="4271679"/>
          </a:xfrm>
        </p:grpSpPr>
        <p:pic>
          <p:nvPicPr>
            <p:cNvPr id="15" name="Grafik 14" descr="Ein Bild, das Karte, Plan, Text, Diagramm enthält.&#10;&#10;Automatisch generierte Beschreibung">
              <a:extLst>
                <a:ext uri="{FF2B5EF4-FFF2-40B4-BE49-F238E27FC236}">
                  <a16:creationId xmlns:a16="http://schemas.microsoft.com/office/drawing/2014/main" id="{F73FF2B7-2E0F-DB70-13E8-B23FCCAB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73" y="1772816"/>
              <a:ext cx="5070007" cy="4271679"/>
            </a:xfrm>
            <a:prstGeom prst="rect">
              <a:avLst/>
            </a:prstGeom>
          </p:spPr>
        </p:pic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CF497B91-3C53-AA9B-AABC-98D335D90950}"/>
                </a:ext>
              </a:extLst>
            </p:cNvPr>
            <p:cNvSpPr/>
            <p:nvPr/>
          </p:nvSpPr>
          <p:spPr>
            <a:xfrm>
              <a:off x="2882900" y="2393950"/>
              <a:ext cx="914400" cy="1244600"/>
            </a:xfrm>
            <a:custGeom>
              <a:avLst/>
              <a:gdLst>
                <a:gd name="connsiteX0" fmla="*/ 0 w 914400"/>
                <a:gd name="connsiteY0" fmla="*/ 22225 h 1244600"/>
                <a:gd name="connsiteX1" fmla="*/ 25400 w 914400"/>
                <a:gd name="connsiteY1" fmla="*/ 0 h 1244600"/>
                <a:gd name="connsiteX2" fmla="*/ 914400 w 914400"/>
                <a:gd name="connsiteY2" fmla="*/ 1244600 h 1244600"/>
                <a:gd name="connsiteX3" fmla="*/ 727075 w 914400"/>
                <a:gd name="connsiteY3" fmla="*/ 1101725 h 1244600"/>
                <a:gd name="connsiteX4" fmla="*/ 488950 w 914400"/>
                <a:gd name="connsiteY4" fmla="*/ 758825 h 1244600"/>
                <a:gd name="connsiteX5" fmla="*/ 504825 w 914400"/>
                <a:gd name="connsiteY5" fmla="*/ 749300 h 1244600"/>
                <a:gd name="connsiteX6" fmla="*/ 0 w 914400"/>
                <a:gd name="connsiteY6" fmla="*/ 22225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244600">
                  <a:moveTo>
                    <a:pt x="0" y="22225"/>
                  </a:moveTo>
                  <a:lnTo>
                    <a:pt x="25400" y="0"/>
                  </a:lnTo>
                  <a:lnTo>
                    <a:pt x="914400" y="1244600"/>
                  </a:lnTo>
                  <a:lnTo>
                    <a:pt x="727075" y="1101725"/>
                  </a:lnTo>
                  <a:lnTo>
                    <a:pt x="488950" y="758825"/>
                  </a:lnTo>
                  <a:lnTo>
                    <a:pt x="504825" y="749300"/>
                  </a:lnTo>
                  <a:lnTo>
                    <a:pt x="0" y="22225"/>
                  </a:lnTo>
                  <a:close/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474AE65B-E851-AA3B-1808-B8B86AFFF213}"/>
                </a:ext>
              </a:extLst>
            </p:cNvPr>
            <p:cNvSpPr/>
            <p:nvPr/>
          </p:nvSpPr>
          <p:spPr>
            <a:xfrm>
              <a:off x="3819525" y="3648075"/>
              <a:ext cx="688975" cy="1603375"/>
            </a:xfrm>
            <a:custGeom>
              <a:avLst/>
              <a:gdLst>
                <a:gd name="connsiteX0" fmla="*/ 0 w 688975"/>
                <a:gd name="connsiteY0" fmla="*/ 0 h 1603375"/>
                <a:gd name="connsiteX1" fmla="*/ 454025 w 688975"/>
                <a:gd name="connsiteY1" fmla="*/ 88900 h 1603375"/>
                <a:gd name="connsiteX2" fmla="*/ 466725 w 688975"/>
                <a:gd name="connsiteY2" fmla="*/ 47625 h 1603375"/>
                <a:gd name="connsiteX3" fmla="*/ 688975 w 688975"/>
                <a:gd name="connsiteY3" fmla="*/ 73025 h 1603375"/>
                <a:gd name="connsiteX4" fmla="*/ 571500 w 688975"/>
                <a:gd name="connsiteY4" fmla="*/ 1603375 h 1603375"/>
                <a:gd name="connsiteX5" fmla="*/ 346075 w 688975"/>
                <a:gd name="connsiteY5" fmla="*/ 1562100 h 1603375"/>
                <a:gd name="connsiteX6" fmla="*/ 352425 w 688975"/>
                <a:gd name="connsiteY6" fmla="*/ 1527175 h 1603375"/>
                <a:gd name="connsiteX7" fmla="*/ 454025 w 688975"/>
                <a:gd name="connsiteY7" fmla="*/ 1511300 h 1603375"/>
                <a:gd name="connsiteX8" fmla="*/ 495300 w 688975"/>
                <a:gd name="connsiteY8" fmla="*/ 1435100 h 1603375"/>
                <a:gd name="connsiteX9" fmla="*/ 495300 w 688975"/>
                <a:gd name="connsiteY9" fmla="*/ 1435100 h 1603375"/>
                <a:gd name="connsiteX10" fmla="*/ 619125 w 688975"/>
                <a:gd name="connsiteY10" fmla="*/ 209550 h 1603375"/>
                <a:gd name="connsiteX11" fmla="*/ 581025 w 688975"/>
                <a:gd name="connsiteY11" fmla="*/ 152400 h 1603375"/>
                <a:gd name="connsiteX12" fmla="*/ 504825 w 688975"/>
                <a:gd name="connsiteY12" fmla="*/ 146050 h 1603375"/>
                <a:gd name="connsiteX13" fmla="*/ 136525 w 688975"/>
                <a:gd name="connsiteY13" fmla="*/ 82550 h 1603375"/>
                <a:gd name="connsiteX14" fmla="*/ 0 w 688975"/>
                <a:gd name="connsiteY14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75" h="1603375">
                  <a:moveTo>
                    <a:pt x="0" y="0"/>
                  </a:moveTo>
                  <a:lnTo>
                    <a:pt x="454025" y="88900"/>
                  </a:lnTo>
                  <a:lnTo>
                    <a:pt x="466725" y="47625"/>
                  </a:lnTo>
                  <a:lnTo>
                    <a:pt x="688975" y="73025"/>
                  </a:lnTo>
                  <a:lnTo>
                    <a:pt x="571500" y="1603375"/>
                  </a:lnTo>
                  <a:lnTo>
                    <a:pt x="346075" y="1562100"/>
                  </a:lnTo>
                  <a:lnTo>
                    <a:pt x="352425" y="1527175"/>
                  </a:lnTo>
                  <a:lnTo>
                    <a:pt x="454025" y="1511300"/>
                  </a:lnTo>
                  <a:lnTo>
                    <a:pt x="495300" y="1435100"/>
                  </a:lnTo>
                  <a:lnTo>
                    <a:pt x="495300" y="1435100"/>
                  </a:lnTo>
                  <a:lnTo>
                    <a:pt x="619125" y="209550"/>
                  </a:lnTo>
                  <a:lnTo>
                    <a:pt x="581025" y="152400"/>
                  </a:lnTo>
                  <a:lnTo>
                    <a:pt x="504825" y="146050"/>
                  </a:lnTo>
                  <a:lnTo>
                    <a:pt x="136525" y="8255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51BE5914-68CB-AA44-56FC-56B426E5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458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4072" y="1226108"/>
            <a:ext cx="4968552" cy="490886"/>
          </a:xfrm>
        </p:spPr>
        <p:txBody>
          <a:bodyPr/>
          <a:lstStyle/>
          <a:p>
            <a:r>
              <a:rPr lang="en-US" sz="2000" dirty="0" err="1"/>
              <a:t>Umzonung</a:t>
            </a:r>
            <a:r>
              <a:rPr lang="en-US" sz="2000" dirty="0"/>
              <a:t> </a:t>
            </a:r>
            <a:r>
              <a:rPr lang="en-US" sz="2000" dirty="0" err="1"/>
              <a:t>Tumbelenstrasse</a:t>
            </a:r>
            <a:r>
              <a:rPr lang="en-US" sz="2000" dirty="0"/>
              <a:t> Nord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C1CF-DC14-8C70-E8AE-B274C85E2723}"/>
              </a:ext>
            </a:extLst>
          </p:cNvPr>
          <p:cNvSpPr txBox="1">
            <a:spLocks/>
          </p:cNvSpPr>
          <p:nvPr/>
        </p:nvSpPr>
        <p:spPr bwMode="auto">
          <a:xfrm>
            <a:off x="6746696" y="1900476"/>
            <a:ext cx="53259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kern="0" dirty="0"/>
              <a:t>Aufgabe des </a:t>
            </a:r>
            <a:r>
              <a:rPr lang="en-US" kern="0" dirty="0" err="1"/>
              <a:t>Industriestandortes</a:t>
            </a:r>
            <a:r>
              <a:rPr lang="en-US" kern="0" dirty="0"/>
              <a:t> an </a:t>
            </a:r>
            <a:r>
              <a:rPr lang="en-US" kern="0" dirty="0" err="1"/>
              <a:t>zentraler</a:t>
            </a:r>
            <a:r>
              <a:rPr lang="en-US" kern="0" dirty="0"/>
              <a:t> Lage</a:t>
            </a:r>
            <a:br>
              <a:rPr lang="en-US" kern="0" baseline="30000" dirty="0"/>
            </a:br>
            <a:endParaRPr lang="en-US" kern="0" baseline="30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Zentrumszone</a:t>
            </a:r>
            <a:r>
              <a:rPr lang="en-US" kern="0" dirty="0"/>
              <a:t> Z6.5 für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Wohnen</a:t>
            </a:r>
            <a:r>
              <a:rPr lang="en-US" kern="0" dirty="0"/>
              <a:t> + </a:t>
            </a:r>
            <a:r>
              <a:rPr lang="en-US" kern="0" dirty="0" err="1"/>
              <a:t>Gewerbe</a:t>
            </a:r>
            <a:br>
              <a:rPr lang="en-US" kern="0" dirty="0"/>
            </a:br>
            <a:r>
              <a:rPr lang="en-US" kern="0" dirty="0"/>
              <a:t>_ mind. 20% </a:t>
            </a:r>
            <a:r>
              <a:rPr lang="en-US" kern="0" dirty="0" err="1"/>
              <a:t>Gewerbe</a:t>
            </a:r>
            <a:br>
              <a:rPr lang="en-US" kern="0" dirty="0"/>
            </a:br>
            <a:r>
              <a:rPr lang="en-US" kern="0" dirty="0"/>
              <a:t>_ mind. 10% </a:t>
            </a:r>
            <a:r>
              <a:rPr lang="en-US" kern="0" dirty="0" err="1"/>
              <a:t>preisgünstiger</a:t>
            </a:r>
            <a:r>
              <a:rPr lang="en-US" kern="0" dirty="0"/>
              <a:t> </a:t>
            </a:r>
            <a:r>
              <a:rPr lang="en-US" kern="0" dirty="0" err="1"/>
              <a:t>Wohnraum</a:t>
            </a:r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/>
              <a:t>Max. </a:t>
            </a:r>
            <a:r>
              <a:rPr lang="en-US" kern="0" dirty="0" err="1"/>
              <a:t>Höhen</a:t>
            </a:r>
            <a:r>
              <a:rPr lang="en-US" kern="0" dirty="0"/>
              <a:t>:</a:t>
            </a:r>
            <a:br>
              <a:rPr lang="en-US" kern="0" dirty="0"/>
            </a:br>
            <a:r>
              <a:rPr lang="en-US" kern="0" dirty="0"/>
              <a:t>_ 17.5 m </a:t>
            </a:r>
            <a:r>
              <a:rPr lang="en-US" kern="0" dirty="0" err="1"/>
              <a:t>Fassadenhöhe</a:t>
            </a:r>
            <a:br>
              <a:rPr lang="en-US" kern="0" dirty="0"/>
            </a:br>
            <a:r>
              <a:rPr lang="en-US" kern="0" dirty="0"/>
              <a:t>_ 21.0 m </a:t>
            </a:r>
            <a:r>
              <a:rPr lang="en-US" kern="0" dirty="0" err="1"/>
              <a:t>Gesamthöhe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einzelne</a:t>
            </a:r>
            <a:r>
              <a:rPr lang="en-US" kern="0" dirty="0"/>
              <a:t> </a:t>
            </a:r>
            <a:r>
              <a:rPr lang="en-US" kern="0" dirty="0" err="1"/>
              <a:t>Gebäudeteile</a:t>
            </a:r>
            <a:r>
              <a:rPr lang="en-US" kern="0" dirty="0"/>
              <a:t> 25 m </a:t>
            </a:r>
            <a:r>
              <a:rPr lang="en-US" kern="0" dirty="0" err="1"/>
              <a:t>Gesamthöhe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Gestaltungsplanpflicht</a:t>
            </a:r>
            <a:endParaRPr lang="en-US" kern="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4B629F-83E9-8499-3CEA-7DD4310755FE}"/>
              </a:ext>
            </a:extLst>
          </p:cNvPr>
          <p:cNvGrpSpPr/>
          <p:nvPr/>
        </p:nvGrpSpPr>
        <p:grpSpPr>
          <a:xfrm>
            <a:off x="73530" y="1417637"/>
            <a:ext cx="6519006" cy="4689506"/>
            <a:chOff x="841915" y="2016351"/>
            <a:chExt cx="5624861" cy="404629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ADBAC0F-5BA4-DB2D-6A71-907BD7DC3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3"/>
            <a:stretch/>
          </p:blipFill>
          <p:spPr>
            <a:xfrm>
              <a:off x="841915" y="2016351"/>
              <a:ext cx="5624861" cy="4046295"/>
            </a:xfrm>
            <a:prstGeom prst="rect">
              <a:avLst/>
            </a:prstGeom>
          </p:spPr>
        </p:pic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3EEFBFFC-1C63-A7D1-B8C0-2657A7EC234D}"/>
                </a:ext>
              </a:extLst>
            </p:cNvPr>
            <p:cNvSpPr/>
            <p:nvPr/>
          </p:nvSpPr>
          <p:spPr>
            <a:xfrm>
              <a:off x="2381250" y="3043238"/>
              <a:ext cx="2909888" cy="2138362"/>
            </a:xfrm>
            <a:custGeom>
              <a:avLst/>
              <a:gdLst>
                <a:gd name="connsiteX0" fmla="*/ 0 w 2909888"/>
                <a:gd name="connsiteY0" fmla="*/ 866775 h 2138362"/>
                <a:gd name="connsiteX1" fmla="*/ 300038 w 2909888"/>
                <a:gd name="connsiteY1" fmla="*/ 285750 h 2138362"/>
                <a:gd name="connsiteX2" fmla="*/ 352425 w 2909888"/>
                <a:gd name="connsiteY2" fmla="*/ 295275 h 2138362"/>
                <a:gd name="connsiteX3" fmla="*/ 400050 w 2909888"/>
                <a:gd name="connsiteY3" fmla="*/ 195262 h 2138362"/>
                <a:gd name="connsiteX4" fmla="*/ 400050 w 2909888"/>
                <a:gd name="connsiteY4" fmla="*/ 114300 h 2138362"/>
                <a:gd name="connsiteX5" fmla="*/ 585788 w 2909888"/>
                <a:gd name="connsiteY5" fmla="*/ 142875 h 2138362"/>
                <a:gd name="connsiteX6" fmla="*/ 895350 w 2909888"/>
                <a:gd name="connsiteY6" fmla="*/ 57150 h 2138362"/>
                <a:gd name="connsiteX7" fmla="*/ 909638 w 2909888"/>
                <a:gd name="connsiteY7" fmla="*/ 4762 h 2138362"/>
                <a:gd name="connsiteX8" fmla="*/ 2324100 w 2909888"/>
                <a:gd name="connsiteY8" fmla="*/ 171450 h 2138362"/>
                <a:gd name="connsiteX9" fmla="*/ 2428875 w 2909888"/>
                <a:gd name="connsiteY9" fmla="*/ 0 h 2138362"/>
                <a:gd name="connsiteX10" fmla="*/ 2909888 w 2909888"/>
                <a:gd name="connsiteY10" fmla="*/ 366712 h 2138362"/>
                <a:gd name="connsiteX11" fmla="*/ 2662238 w 2909888"/>
                <a:gd name="connsiteY11" fmla="*/ 538162 h 2138362"/>
                <a:gd name="connsiteX12" fmla="*/ 2647950 w 2909888"/>
                <a:gd name="connsiteY12" fmla="*/ 609600 h 2138362"/>
                <a:gd name="connsiteX13" fmla="*/ 2690813 w 2909888"/>
                <a:gd name="connsiteY13" fmla="*/ 919162 h 2138362"/>
                <a:gd name="connsiteX14" fmla="*/ 2676525 w 2909888"/>
                <a:gd name="connsiteY14" fmla="*/ 1004887 h 2138362"/>
                <a:gd name="connsiteX15" fmla="*/ 2514600 w 2909888"/>
                <a:gd name="connsiteY15" fmla="*/ 1524000 h 2138362"/>
                <a:gd name="connsiteX16" fmla="*/ 2305050 w 2909888"/>
                <a:gd name="connsiteY16" fmla="*/ 1933575 h 2138362"/>
                <a:gd name="connsiteX17" fmla="*/ 2309813 w 2909888"/>
                <a:gd name="connsiteY17" fmla="*/ 2028825 h 2138362"/>
                <a:gd name="connsiteX18" fmla="*/ 2266950 w 2909888"/>
                <a:gd name="connsiteY18" fmla="*/ 2138362 h 2138362"/>
                <a:gd name="connsiteX19" fmla="*/ 200025 w 2909888"/>
                <a:gd name="connsiteY19" fmla="*/ 1023937 h 2138362"/>
                <a:gd name="connsiteX20" fmla="*/ 228600 w 2909888"/>
                <a:gd name="connsiteY20" fmla="*/ 981075 h 2138362"/>
                <a:gd name="connsiteX21" fmla="*/ 0 w 2909888"/>
                <a:gd name="connsiteY21" fmla="*/ 866775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09888" h="2138362">
                  <a:moveTo>
                    <a:pt x="0" y="866775"/>
                  </a:moveTo>
                  <a:lnTo>
                    <a:pt x="300038" y="285750"/>
                  </a:lnTo>
                  <a:lnTo>
                    <a:pt x="352425" y="295275"/>
                  </a:lnTo>
                  <a:lnTo>
                    <a:pt x="400050" y="195262"/>
                  </a:lnTo>
                  <a:lnTo>
                    <a:pt x="400050" y="114300"/>
                  </a:lnTo>
                  <a:lnTo>
                    <a:pt x="585788" y="142875"/>
                  </a:lnTo>
                  <a:lnTo>
                    <a:pt x="895350" y="57150"/>
                  </a:lnTo>
                  <a:lnTo>
                    <a:pt x="909638" y="4762"/>
                  </a:lnTo>
                  <a:lnTo>
                    <a:pt x="2324100" y="171450"/>
                  </a:lnTo>
                  <a:lnTo>
                    <a:pt x="2428875" y="0"/>
                  </a:lnTo>
                  <a:lnTo>
                    <a:pt x="2909888" y="366712"/>
                  </a:lnTo>
                  <a:lnTo>
                    <a:pt x="2662238" y="538162"/>
                  </a:lnTo>
                  <a:lnTo>
                    <a:pt x="2647950" y="609600"/>
                  </a:lnTo>
                  <a:lnTo>
                    <a:pt x="2690813" y="919162"/>
                  </a:lnTo>
                  <a:lnTo>
                    <a:pt x="2676525" y="1004887"/>
                  </a:lnTo>
                  <a:lnTo>
                    <a:pt x="2514600" y="1524000"/>
                  </a:lnTo>
                  <a:lnTo>
                    <a:pt x="2305050" y="1933575"/>
                  </a:lnTo>
                  <a:lnTo>
                    <a:pt x="2309813" y="2028825"/>
                  </a:lnTo>
                  <a:lnTo>
                    <a:pt x="2266950" y="2138362"/>
                  </a:lnTo>
                  <a:lnTo>
                    <a:pt x="200025" y="1023937"/>
                  </a:lnTo>
                  <a:lnTo>
                    <a:pt x="228600" y="981075"/>
                  </a:lnTo>
                  <a:lnTo>
                    <a:pt x="0" y="866775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72E9EE80-8F34-157B-510A-11D534A3A1C4}"/>
              </a:ext>
            </a:extLst>
          </p:cNvPr>
          <p:cNvSpPr txBox="1"/>
          <p:nvPr/>
        </p:nvSpPr>
        <p:spPr>
          <a:xfrm>
            <a:off x="3110218" y="3090446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FF00"/>
                </a:solidFill>
              </a:rPr>
              <a:t>Z6.5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3A3A921-253E-1C93-20C6-B3A5F01B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181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4177" y="1334401"/>
            <a:ext cx="4968552" cy="490886"/>
          </a:xfrm>
        </p:spPr>
        <p:txBody>
          <a:bodyPr/>
          <a:lstStyle/>
          <a:p>
            <a:r>
              <a:rPr lang="en-US" sz="2000" dirty="0" err="1"/>
              <a:t>Umzonung</a:t>
            </a:r>
            <a:r>
              <a:rPr lang="en-US" sz="2000" dirty="0"/>
              <a:t> </a:t>
            </a:r>
            <a:r>
              <a:rPr lang="en-US" sz="2000" dirty="0" err="1"/>
              <a:t>Tumbelenstrasse</a:t>
            </a:r>
            <a:r>
              <a:rPr lang="en-US" sz="2000" dirty="0"/>
              <a:t> Nord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3A3A921-253E-1C93-20C6-B3A5F01B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8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864510-E444-C5A7-4EE3-A8EC4598B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01" b="34473"/>
          <a:stretch/>
        </p:blipFill>
        <p:spPr>
          <a:xfrm>
            <a:off x="47344" y="1493667"/>
            <a:ext cx="5714872" cy="4652280"/>
          </a:xfrm>
          <a:prstGeom prst="rect">
            <a:avLst/>
          </a:prstGeom>
        </p:spPr>
      </p:pic>
      <p:pic>
        <p:nvPicPr>
          <p:cNvPr id="13" name="Grafik 12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1C02DA68-76A4-5E19-E462-D4BA6F90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052717"/>
            <a:ext cx="6080308" cy="35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ACF8-E70B-4A9F-BB06-9D23CEE5CF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7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de-CH" dirty="0"/>
              <a:t>Teilrevision Bau- und Zonenordnung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3C2AD7-53F9-DABE-822A-4351215B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1944" y="1172194"/>
            <a:ext cx="4968552" cy="490886"/>
          </a:xfrm>
        </p:spPr>
        <p:txBody>
          <a:bodyPr/>
          <a:lstStyle/>
          <a:p>
            <a:r>
              <a:rPr lang="en-US" sz="2000" dirty="0" err="1"/>
              <a:t>Arealentwicklung</a:t>
            </a:r>
            <a:r>
              <a:rPr lang="en-US" sz="2000" dirty="0"/>
              <a:t> </a:t>
            </a:r>
            <a:r>
              <a:rPr lang="en-US" sz="2000" dirty="0" err="1"/>
              <a:t>Tumbelen</a:t>
            </a:r>
            <a:r>
              <a:rPr lang="en-US" sz="2000" dirty="0"/>
              <a:t> Nord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9C1CF-DC14-8C70-E8AE-B274C85E2723}"/>
              </a:ext>
            </a:extLst>
          </p:cNvPr>
          <p:cNvSpPr txBox="1">
            <a:spLocks/>
          </p:cNvSpPr>
          <p:nvPr/>
        </p:nvSpPr>
        <p:spPr bwMode="auto">
          <a:xfrm>
            <a:off x="5591944" y="1691210"/>
            <a:ext cx="5765335" cy="426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500" b="1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000B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Koordination</a:t>
            </a:r>
            <a:r>
              <a:rPr lang="en-US" kern="0" dirty="0"/>
              <a:t> </a:t>
            </a:r>
            <a:r>
              <a:rPr lang="en-US" kern="0" dirty="0" err="1"/>
              <a:t>Absichten</a:t>
            </a:r>
            <a:r>
              <a:rPr lang="en-US" kern="0" dirty="0"/>
              <a:t> </a:t>
            </a:r>
            <a:r>
              <a:rPr lang="en-US" kern="0" dirty="0" err="1"/>
              <a:t>Grundeigentümerschaft</a:t>
            </a:r>
            <a:br>
              <a:rPr lang="en-US" kern="0" baseline="30000" dirty="0"/>
            </a:br>
            <a:endParaRPr lang="en-US" kern="0" baseline="30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Privater</a:t>
            </a:r>
            <a:r>
              <a:rPr lang="en-US" kern="0" dirty="0"/>
              <a:t> </a:t>
            </a:r>
            <a:r>
              <a:rPr lang="en-US" kern="0" dirty="0" err="1"/>
              <a:t>oder</a:t>
            </a:r>
            <a:r>
              <a:rPr lang="en-US" kern="0" dirty="0"/>
              <a:t> </a:t>
            </a:r>
            <a:r>
              <a:rPr lang="en-US" kern="0" dirty="0" err="1"/>
              <a:t>öffentlicher</a:t>
            </a:r>
            <a:r>
              <a:rPr lang="en-US" kern="0" dirty="0"/>
              <a:t> </a:t>
            </a:r>
            <a:r>
              <a:rPr lang="en-US" kern="0" dirty="0" err="1"/>
              <a:t>Gestaltungsplan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Vorprüfung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öffentliche</a:t>
            </a:r>
            <a:r>
              <a:rPr lang="en-US" kern="0" dirty="0"/>
              <a:t> </a:t>
            </a:r>
            <a:r>
              <a:rPr lang="en-US" kern="0" dirty="0" err="1"/>
              <a:t>Mitwirkung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Rechtsmitteleröffnung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Regelungen</a:t>
            </a:r>
            <a:r>
              <a:rPr lang="en-US" kern="0" dirty="0"/>
              <a:t> </a:t>
            </a:r>
            <a:r>
              <a:rPr lang="en-US" kern="0" dirty="0" err="1"/>
              <a:t>innerhalb</a:t>
            </a:r>
            <a:r>
              <a:rPr lang="en-US" kern="0" dirty="0"/>
              <a:t> der </a:t>
            </a:r>
            <a:r>
              <a:rPr lang="en-US" kern="0" dirty="0" err="1"/>
              <a:t>Regelbauweise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Zustimmung</a:t>
            </a:r>
            <a:r>
              <a:rPr lang="en-US" kern="0" dirty="0"/>
              <a:t> </a:t>
            </a:r>
            <a:r>
              <a:rPr lang="en-US" kern="0" dirty="0" err="1"/>
              <a:t>Gemeinderat</a:t>
            </a: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Abweichende</a:t>
            </a:r>
            <a:r>
              <a:rPr lang="en-US" kern="0" dirty="0"/>
              <a:t> </a:t>
            </a:r>
            <a:r>
              <a:rPr lang="en-US" kern="0" dirty="0" err="1"/>
              <a:t>Regelungen</a:t>
            </a:r>
            <a:br>
              <a:rPr lang="en-US" kern="0" dirty="0"/>
            </a:br>
            <a:r>
              <a:rPr lang="en-US" kern="0" dirty="0"/>
              <a:t>_ </a:t>
            </a:r>
            <a:r>
              <a:rPr lang="en-US" kern="0" dirty="0" err="1"/>
              <a:t>Zustimmung</a:t>
            </a:r>
            <a:r>
              <a:rPr lang="en-US" kern="0" dirty="0"/>
              <a:t> </a:t>
            </a:r>
            <a:r>
              <a:rPr lang="en-US" kern="0" dirty="0" err="1"/>
              <a:t>Gemeindeversammlung</a:t>
            </a:r>
            <a:br>
              <a:rPr lang="en-US" kern="0" dirty="0"/>
            </a:br>
            <a:endParaRPr lang="en-US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 err="1"/>
              <a:t>Städtebaulicher</a:t>
            </a:r>
            <a:r>
              <a:rPr lang="en-US" kern="0" dirty="0"/>
              <a:t> </a:t>
            </a:r>
            <a:r>
              <a:rPr lang="en-US" kern="0" dirty="0" err="1"/>
              <a:t>Vertrag</a:t>
            </a:r>
            <a:r>
              <a:rPr lang="en-US" kern="0" dirty="0"/>
              <a:t> </a:t>
            </a:r>
            <a:r>
              <a:rPr lang="en-US" kern="0" dirty="0" err="1"/>
              <a:t>oder</a:t>
            </a:r>
            <a:r>
              <a:rPr lang="en-US" kern="0" dirty="0"/>
              <a:t> </a:t>
            </a:r>
            <a:r>
              <a:rPr lang="en-US" kern="0" dirty="0" err="1"/>
              <a:t>Mehrwertabgabe</a:t>
            </a:r>
            <a:endParaRPr lang="en-US" kern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3A3A921-253E-1C93-20C6-B3A5F01B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6000" y="6221977"/>
            <a:ext cx="2540000" cy="457200"/>
          </a:xfrm>
        </p:spPr>
        <p:txBody>
          <a:bodyPr/>
          <a:lstStyle/>
          <a:p>
            <a:fld id="{7D5615F9-FF83-43FC-8FF3-D35B6D287C06}" type="slidenum">
              <a:rPr lang="de-CH" smtClean="0"/>
              <a:t>9</a:t>
            </a:fld>
            <a:endParaRPr lang="de-CH" dirty="0"/>
          </a:p>
        </p:txBody>
      </p:sp>
      <p:pic>
        <p:nvPicPr>
          <p:cNvPr id="5" name="Grafik 4" descr="Ein Bild, das Maßstabsmodell, Schwarzweiß enthält.&#10;&#10;Automatisch generierte Beschreibung">
            <a:extLst>
              <a:ext uri="{FF2B5EF4-FFF2-40B4-BE49-F238E27FC236}">
                <a16:creationId xmlns:a16="http://schemas.microsoft.com/office/drawing/2014/main" id="{C85C3B09-66EF-9025-602E-E8F498DFE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38" y="1124745"/>
            <a:ext cx="2886622" cy="21984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ECA32AB-18B4-F5A7-4948-5A374E3329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39" b="6719"/>
          <a:stretch/>
        </p:blipFill>
        <p:spPr bwMode="auto">
          <a:xfrm>
            <a:off x="1049138" y="3469928"/>
            <a:ext cx="2958630" cy="2585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42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POWERPOINTMASTERTEMPLATECONFIGURATION" val="&lt;!--Created with officeatwork--&gt;&#10;&lt;MasterTemplateConfiguration&gt;&#10;  &lt;TableOfContentsCollection /&gt;&#10;  &lt;ThemeDefinition&gt;&#10;    &lt;DefaultThemeDefinition&gt;%Themes%\Gemeinde Pfäffikon.thmx&lt;/DefaultThemeDefinition&gt;&#10;    &lt;PresentationThemeDefinition&gt;&lt;/PresentationThemeDefinition&gt;&#10;    &lt;SlideThemeDefinition&gt;&lt;/SlideThemeDefinition&gt;&#10;    &lt;ObjectThemeDefinition&gt;&lt;/ObjectThemeDefinition&gt;&#10;  &lt;/ThemeDefinition&gt;&#10;  &lt;MasterProperties&gt;&#10;    &lt;MasterProperty Id=&quot;2004112217333376588294&quot;&gt;&#10;      &lt;Fields&gt;&#10;        &lt;Field Id=&quot;2010030416385012448864&quot; ShowField=&quot;false&quot; /&gt;&#10;        &lt;Field Id=&quot;2014112510254699837063&quot; ShowField=&quot;false&quot; /&gt;&#10;        &lt;Field Id=&quot;2011239034983459735876&quot; ShowField=&quot;false&quot; /&gt;&#10;        &lt;Field Id=&quot;2004111209284731179378&quot; ShowField=&quot;false&quot; /&gt;&#10;        &lt;Field Id=&quot;2004112217261556206966&quot; ShowField=&quot;false&quot; /&gt;&#10;        &lt;Field Id=&quot;2011973463486587459834&quot; ShowField=&quot;false&quot; /&gt;&#10;        &lt;Field Id=&quot;2011349845823498345623&quot; ShowField=&quot;false&quot; /&gt;&#10;        &lt;Field Id=&quot;2005040809241304770672&quot; ShowField=&quot;false&quot; /&gt;&#10;      &lt;/Fields&gt;&#10;    &lt;/MasterProperty&gt;&#10;  &lt;/MasterProperties&gt;&#10;  &lt;ContentItems&gt;&#10;    &lt;ContentItem Language=&quot;2055&quot; IsDefault=&quot;true&quot;&gt;&#10;      &lt;File HasContent=&quot;true&quot; LinkToLanguage=&quot;&quot; /&gt;&#10;    &lt;/ContentItem&gt;&#10;  &lt;/ContentItems&gt;&#10;&lt;/MasterTemplateConfiguration&gt;"/>
  <p:tag name="OFFICEATWORKPOWERPOINTMASTERTEMPLATEID" val="PRÄSENTATION"/>
  <p:tag name="OAWWIZARDSTEPS" val="0|1"/>
  <p:tag name="ZOAWLANGID" val="2055"/>
  <p:tag name="OAWDOCPROPSOURCE" val="&lt;Profile SelectedUID=&quot;&quot;&gt;&lt;DocProp UID=&quot;2002122011014149059130932&quot; EntryUID=&quot;2010122710194820645765&quot;&gt;&lt;Field Name=&quot;IDName&quot; Value=&quot;Bauamt&quot;/&gt;&lt;Field Name=&quot;Department&quot; Value=&quot;Bauamt&quot;/&gt;&lt;Field Name=&quot;Address1&quot; Value=&quot;Hochstrasse 1&quot;/&gt;&lt;Field Name=&quot;Address2&quot; Value=&quot;8330 Pfäffikon&quot;/&gt;&lt;Field Name=&quot;Telefon&quot; Value=&quot;044 952 51 50&quot;/&gt;&lt;Field Name=&quot;Email&quot; Value=&quot;bauamt@pfaeffikon.ch&quot;/&gt;&lt;Field Name=&quot;Internet&quot; Value=&quot;www.pfaeffikon.ch&quot;/&gt;&lt;Field Name=&quot;OpeningHours&quot; Value=&quot;Montag und Donnerstag&amp;#xA;08.00 Uhr – 12.00 Uhr / 13.00 Uhr – 18.30 Uhr&amp;#xA;Dienstag, Mittwoch und Freitag&amp;#xA;08.00 Uhr – 12.00 Uhr&quot;/&gt;&lt;Field Name=&quot;Facebook&quot; Value=&quot;https://www.facebook.com/gemeindepfaeffikon&quot;/&gt;&lt;Field Name=&quot;FacebookImage&quot; Value=&quot;%Logos%\Facebook.png&quot;/&gt;&lt;Field Name=&quot;Instagram&quot; Value=&quot;https://instagram.com/gemeinde.pfaeffikon&quot;/&gt;&lt;Field Name=&quot;InstagramImage&quot; Value=&quot;%Logos%\Instagram.png&quot;/&gt;&lt;Field Name=&quot;Twitter&quot; Value=&quot;https://twitter.com/PfaeffikonZH&quot;/&gt;&lt;Field Name=&quot;TwitterImage&quot; Value=&quot;%Logos%\Twitter.png&quot;/&gt;&lt;Field Name=&quot;Footer_color&quot; Value=&quot;%Logos%\A4_Portrait_footer_color.2100.250.emf&quot;/&gt;&lt;Field Name=&quot;Footer_bw&quot; Value=&quot;%Logos%\A4_Portrait_footer_bw.2100.250.emf&quot;/&gt;&lt;Field Name=&quot;EmailLogo&quot; Value=&quot;%Logos%\EmailLogo.png&quot;/&gt;&lt;Field Name=&quot;WdA4LogoColorPortrait&quot; Value=&quot;%Logos%\A4_Portrait_color.2100.250.emf&quot;/&gt;&lt;Field Name=&quot;WdA4LogoBlackWhitePortrait&quot; Value=&quot;%Logos%\A4_Portrait_bw.2100.250.emf&quot;/&gt;&lt;Field Name=&quot;PpLogo43&quot; Value=&quot;%Logos%\Logo_color_ppt.png&quot;/&gt;&lt;Field Name=&quot;Data_UID&quot; Value=&quot;2010122710194820645765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6040509495284662868&quot; EntryUID=&quot;101236246251442201626916117416415380124102104&quot;&gt;&lt;Field Name=&quot;IDName&quot; Value=&quot;Jaun Monika&quot;/&gt;&lt;Field Name=&quot;Name&quot; Value=&quot;Monika Jaun&quot;/&gt;&lt;Field Name=&quot;DirectPhone&quot; Value=&quot;044 952 51 53&quot;/&gt;&lt;Field Name=&quot;EMail&quot; Value=&quot;monika.jaun@pfaeffikon.ch&quot;/&gt;&lt;Field Name=&quot;Function&quot; Value=&quot;Sachbearbeiterin Bauamt&quot;/&gt;&lt;Field Name=&quot;Signature&quot; Value=&quot;%Signatures%\Monika.Jaun.527.230.png&quot;/&gt;&lt;Field Name=&quot;Data_UID&quot; Value=&quot;101236246251442201626916117416415380124102104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212191811121321310321301031x&quot; EntryUID=&quot;101236246251442201626916117416415380124102104&quot;&gt;&lt;Field Name=&quot;IDName&quot; Value=&quot;Jaun Monika&quot;/&gt;&lt;Field Name=&quot;Name&quot; Value=&quot;Monika Jaun&quot;/&gt;&lt;Field Name=&quot;DirectPhone&quot; Value=&quot;044 952 51 53&quot;/&gt;&lt;Field Name=&quot;EMail&quot; Value=&quot;monika.jaun@pfaeffikon.ch&quot;/&gt;&lt;Field Name=&quot;Function&quot; Value=&quot;Sachbearbeiterin Bauamt&quot;/&gt;&lt;Field Name=&quot;Signature&quot; Value=&quot;%Signatures%\Monika.Jaun.527.230.png&quot;/&gt;&lt;Field Name=&quot;Data_UID&quot; Value=&quot;101236246251442201626916117416415380124102104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3080714212273705547&quot; EntryUID=&quot;&quot; UserInformation=&quot;Data from SAP&quot; Interface=&quot;-1&quot;&gt;&lt;/DocProp&gt;&lt;DocProp UID=&quot;2002122010583847234010578&quot; EntryUID=&quot;101236246251442201626916117416415380124102104&quot;&gt;&lt;Field Name=&quot;IDName&quot; Value=&quot;Jaun Monika&quot;/&gt;&lt;Field Name=&quot;Name&quot; Value=&quot;Monika Jaun&quot;/&gt;&lt;Field Name=&quot;DirectPhone&quot; Value=&quot;044 952 51 53&quot;/&gt;&lt;Field Name=&quot;EMail&quot; Value=&quot;monika.jaun@pfaeffikon.ch&quot;/&gt;&lt;Field Name=&quot;Function&quot; Value=&quot;Sachbearbeiterin Bauamt&quot;/&gt;&lt;Field Name=&quot;Signature&quot; Value=&quot;%Signatures%\Monika.Jaun.527.230.png&quot;/&gt;&lt;Field Name=&quot;Data_UID&quot; Value=&quot;101236246251442201626916117416415380124102104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3061115381095709037&quot; EntryUID=&quot;2003121817293296325874&quot;&gt;&lt;Field Name=&quot;IDName&quot; Value=&quot;(Leer)&quot;/&gt;&lt;/DocProp&gt;&lt;DocProp UID=&quot;2004112217333376588294&quot; EntryUID=&quot;&quot; UserInformation=&quot;Data from SAP&quot; Interface=&quot;-1&quot;&gt;&lt;/DocProp&gt;&lt;DocProp UID=&quot;2009082513331568340343&quot; EntryUID=&quot;&quot; UserInformation=&quot;Data from SAP&quot; Interface=&quot;-1&quot;&gt;&lt;/DocProp&gt;&lt;DocProp UID=&quot;2017101214442748525646&quot; EntryUID=&quot;&quot; UserInformation=&quot;Data from SAP&quot; Interface=&quot;-1&quot;&gt;&lt;/DocProp&gt;&lt;DocProp UID=&quot;2017101214455443139934&quot; EntryUID=&quot;&quot; UserInformation=&quot;Data from SAP&quot; Interface=&quot;-1&quot;&gt;&lt;/DocProp&gt;&lt;DocProp UID=&quot;2017101214462653153682&quot; EntryUID=&quot;&quot; UserInformation=&quot;Data from SAP&quot; Interface=&quot;-1&quot;&gt;&lt;/DocProp&gt;&lt;DocProp UID=&quot;2017101214480965255504&quot; EntryUID=&quot;&quot; UserInformation=&quot;Data from SAP&quot; Interface=&quot;-1&quot;&gt;&lt;/DocProp&gt;&lt;DocProp UID=&quot;2019120514491490903042&quot; EntryUID=&quot;&quot; UserInformation=&quot;Data from SAP&quot; Interface=&quot;-1&quot;&gt;&lt;/DocProp&gt;&lt;DocProp UID=&quot;2019120514533228953243&quot; EntryUID=&quot;&quot; UserInformation=&quot;Data from SAP&quot; Interface=&quot;-1&quot;&gt;&lt;/DocProp&gt;&lt;/Profile&gt;&#10;"/>
  <p:tag name="OFFICEATWORKPRESENTATIONPROJECTID" val="pfaeffikon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Klicken Sie, um das Titelformat zu bearbeite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Klicken Sie, um die Formate des Vorlagentextes zu bearbeiten&#10;Zweite Ebene&#10;Dritte Ebene&#10;Vierte Ebene&#10;Fünfte Eben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PowerPointImage(&quot;Logo&quot;, MasterProperty(&quot;Organisation&quot;, &quot;PpLogo43&quot;))]]"/>
  <p:tag name="OFFICEATWORKPICTUREIDENTIFIER" val="Logo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SHAPETHEMENAME" val="Gemeinde Pfäffikon.thmx"/>
</p:tagLst>
</file>

<file path=ppt/theme/theme1.xml><?xml version="1.0" encoding="utf-8"?>
<a:theme xmlns:a="http://schemas.openxmlformats.org/drawingml/2006/main" name="Gemeinde Pfäffikon">
  <a:themeElements>
    <a:clrScheme name="Lariss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riss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meinde Pfäffikon" id="{D7CBB406-C825-438D-9F5C-607000A96EF1}" vid="{CF2F5F32-CD0F-4D8E-B3D8-2873BE6AFD0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uber+Suhner">
    <a:dk1>
      <a:srgbClr val="000000"/>
    </a:dk1>
    <a:lt1>
      <a:srgbClr val="FFFFFF"/>
    </a:lt1>
    <a:dk2>
      <a:srgbClr val="009A82"/>
    </a:dk2>
    <a:lt2>
      <a:srgbClr val="65B8A5"/>
    </a:lt2>
    <a:accent1>
      <a:srgbClr val="82655C"/>
    </a:accent1>
    <a:accent2>
      <a:srgbClr val="A79189"/>
    </a:accent2>
    <a:accent3>
      <a:srgbClr val="CCBEBA"/>
    </a:accent3>
    <a:accent4>
      <a:srgbClr val="000000"/>
    </a:accent4>
    <a:accent5>
      <a:srgbClr val="706F6F"/>
    </a:accent5>
    <a:accent6>
      <a:srgbClr val="B2B2B2"/>
    </a:accent6>
    <a:hlink>
      <a:srgbClr val="365888"/>
    </a:hlink>
    <a:folHlink>
      <a:srgbClr val="706F6F"/>
    </a:folHlink>
  </a:clrScheme>
</a:themeOverride>
</file>

<file path=ppt/theme/themeOverride2.xml><?xml version="1.0" encoding="utf-8"?>
<a:themeOverride xmlns:a="http://schemas.openxmlformats.org/drawingml/2006/main">
  <a:clrScheme name="Lariss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DesignTheme>Gemeinde Pfäffikon.thmx</DesignTheme>
</file>

<file path=customXml/itemProps1.xml><?xml version="1.0" encoding="utf-8"?>
<ds:datastoreItem xmlns:ds="http://schemas.openxmlformats.org/officeDocument/2006/customXml" ds:itemID="{922D86A5-3386-4E3E-89A0-4EDBC03A540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3352</Words>
  <Application>Microsoft Macintosh PowerPoint</Application>
  <PresentationFormat>Breitbild</PresentationFormat>
  <Paragraphs>683</Paragraphs>
  <Slides>59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7" baseType="lpstr">
      <vt:lpstr>Arial</vt:lpstr>
      <vt:lpstr>Calibri</vt:lpstr>
      <vt:lpstr>Century Gothic</vt:lpstr>
      <vt:lpstr>Frutiger 55 Roman</vt:lpstr>
      <vt:lpstr>Symbol</vt:lpstr>
      <vt:lpstr>Times New Roman</vt:lpstr>
      <vt:lpstr>Wingdings</vt:lpstr>
      <vt:lpstr>Gemeinde Pfäffikon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PowerPoint-Präsentation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PowerPoint-Präsentation</vt:lpstr>
      <vt:lpstr>Übersicht HUBER+SUHNER </vt:lpstr>
      <vt:lpstr>H+S Standort Pfäffikon</vt:lpstr>
      <vt:lpstr>PowerPoint-Präsentation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  <vt:lpstr>Teilrevision Bau- und Zonenordnung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Jaun Monika</dc:creator>
  <cp:lastModifiedBy>Roland Iten</cp:lastModifiedBy>
  <cp:revision>116</cp:revision>
  <dcterms:created xsi:type="dcterms:W3CDTF">2012-10-30T16:07:25Z</dcterms:created>
  <dcterms:modified xsi:type="dcterms:W3CDTF">2024-08-27T13:22:34Z</dcterms:modified>
</cp:coreProperties>
</file>